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1" r:id="rId1"/>
  </p:sldMasterIdLst>
  <p:notesMasterIdLst>
    <p:notesMasterId r:id="rId33"/>
  </p:notesMasterIdLst>
  <p:sldIdLst>
    <p:sldId id="274" r:id="rId2"/>
    <p:sldId id="316" r:id="rId3"/>
    <p:sldId id="299" r:id="rId4"/>
    <p:sldId id="315" r:id="rId5"/>
    <p:sldId id="309" r:id="rId6"/>
    <p:sldId id="317" r:id="rId7"/>
    <p:sldId id="318" r:id="rId8"/>
    <p:sldId id="319" r:id="rId9"/>
    <p:sldId id="320" r:id="rId10"/>
    <p:sldId id="322" r:id="rId11"/>
    <p:sldId id="321" r:id="rId12"/>
    <p:sldId id="323" r:id="rId13"/>
    <p:sldId id="324" r:id="rId14"/>
    <p:sldId id="325" r:id="rId15"/>
    <p:sldId id="326" r:id="rId16"/>
    <p:sldId id="328" r:id="rId17"/>
    <p:sldId id="327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</p:sldIdLst>
  <p:sldSz cx="12192000" cy="6858000"/>
  <p:notesSz cx="6858000" cy="9144000"/>
  <p:defaultTextStyle>
    <a:defPPr>
      <a:defRPr lang="LID8192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EDBD11"/>
    <a:srgbClr val="00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E617A98C-C48F-494A-A71C-F84298234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29F9C66D-94E4-41D2-8C0A-396D8FE66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045168-A93C-4E8A-ABF8-B071BE823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E01F9FB-A8AD-45DC-BBD9-F6A3CF0B93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BC37044-AFF5-4034-86B6-CD840A80F61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FD3CA00-4B9A-45FC-A0F7-0879FB229656}" type="slidenum">
              <a:rPr lang="en-US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DF5858E-0044-4707-8EDB-EE6F9F1CF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EEA17CD-20E3-42F4-8338-A0C711FA93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145EC4D-B92E-48AE-A530-30101ED55D4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0F304A2-4DE0-44FF-A238-3CB3C93D9C49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52C624E-0DC6-4613-8687-8CFBAD7384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5E492D8-59D2-445F-AA61-F70EA7A7B7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6C9C0EA-86FF-43F6-A0E9-53F7EA22F7B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13FDBC8-CBA9-4120-9F7F-7FB8A9FF1E50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D8535F2-291B-4104-9B13-B2B0B0806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011371B-9C71-40C1-9558-2F54731561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F96F7D0-3B3F-4564-87C2-93F0EAAFEE2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B90407A5-3384-440D-90E2-7CE26534531A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EBCDC09-0F73-44D6-A6FE-B0242E9A0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75CFB1D-4E3C-49EF-88E9-CDBC4E5F59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CD96327-6466-41F8-99F1-8E7F1462365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FC2A241-260F-452A-A5FA-51EDA2FA02A3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7B85B48-1A50-42FC-B751-B61D9AE31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D2CD517-1208-4C5F-B276-24CCCD65C6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097C875-2EFE-4653-91AF-3C8D582A6C3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931E89E-8E54-443C-999A-32F09A0AD880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0EA1445-A524-4154-BC9C-1CC0982CB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AB482AD-1700-43D1-A6D3-11FDC3E94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76B85AA-97F7-42EC-A724-8B907EDFB01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425C8B4-377B-4028-A04A-9AFE2933E5E2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889FFE5-79E8-4586-AAF9-39471363C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FDE6B35-16C0-48E1-99C1-DE063FDC0C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863C9B0-284F-459A-B2E1-DC345E84EF2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EAE6093-8579-49A4-ABAF-B2ED27A0349D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0F25EBE-2229-41F2-B41A-CC9BEFB7E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DEB3239-6216-45AE-8DA3-006CB1FD84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6850208-F669-4516-AAAE-BDA8AD09827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7525C45-993F-48C6-87BF-6E1CA1A8638F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070E2AB-0F04-40AC-8777-47A6AB0E1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1986C5A-92E7-41CA-A22E-407E8AA3EF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D91EDF9-9BED-47B2-B4A8-B323D4950AF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C66DC8F-EAC3-4FA7-9BAD-AE838052F1D2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A1E48D8-A624-4C24-A507-4707E82487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36AA498-D343-43A7-8CAA-AD95BFF70D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F1429F4-BF5F-442C-99AF-AC5C445C5A2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1271875-AC2A-4758-8EA9-0903805B304E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3345952-A646-4BFA-98D7-A4D6616D78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F226948-0D18-4C12-B935-00BDAFD655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6498745-5C1E-4A4A-9839-FB9A8E6B7F9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CFDEC7E-851D-4148-A60E-D137A806C31B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AC50E8B-CF72-4831-8906-F2741C20D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A20B76E-52DE-46AE-9DBE-584D56B26D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B8FF8E2-6C1B-4060-9C2D-9797D2904E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63FDF89-9329-4889-BDED-62F668B63E56}" type="slidenum">
              <a:rPr lang="en-US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C378800-4B27-4112-9B67-F4F19493D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E0DFE98-8F30-49B5-8423-ABBBBC74C8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6E7DD17-AA06-4EB8-BBF5-A6F0E8461F1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1D705CE-001A-4685-A930-12F4C1696D78}" type="slidenum">
              <a:rPr lang="en-US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7B504303-7E11-45CC-86F9-7EC5EBCB0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02FC4C9-E764-4515-B4DB-D4A944A4F9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91103FA-0838-442E-B5A6-CCC563DD8E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026852B-417C-4078-A8B9-BF794D0EF46D}" type="slidenum">
              <a:rPr lang="en-US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C779280-0800-44E8-9459-9687CBF670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F5FBB08-F0A6-4520-A58D-F4CDA5B476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2918B74-F04B-486D-8CB2-79D5E197533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B27BABE-00EA-44CA-89FF-8AC65F3BB83F}" type="slidenum">
              <a:rPr lang="en-US" altLang="en-US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7B5D324-97D4-47F8-845E-B34D9CEED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0522A2B-DD0E-4140-BF5F-9CA79A913A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C4C6AEA-40DF-4B29-984C-38F13856B87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A20B7E0-5CC5-418C-975C-A289EA2B3DF1}" type="slidenum">
              <a:rPr lang="en-US" altLang="en-US"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CC89B7DF-12A2-4B10-8F0C-BFECADE5F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2195A75-BA60-40C7-807C-59D193FD51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3B2AD86-9864-4424-9886-F2B995636E0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AA4B5BA-4C80-4425-8D65-51F5AF09DDC3}" type="slidenum">
              <a:rPr lang="en-US" altLang="en-US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CA105B9-B160-4654-A775-2BFF7AD75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C9681E0-B24C-4997-8A9A-DD2476485B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BE5F35F-D83B-4E21-BCC3-C1F421AFA8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124199A-3B0B-4A2B-94B1-69E19B927AF7}" type="slidenum">
              <a:rPr lang="en-US" altLang="en-US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DBA8D595-60A9-4999-9789-9555DF80D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674CC7-80D0-46D8-BFFF-504D3808F7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1DF0F71-A0E7-4D44-9658-AB84B47A450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A5EFB01D-B897-46AC-9B11-49F979118407}" type="slidenum">
              <a:rPr lang="en-US" altLang="en-US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2F71465-760A-449E-A169-7E86808FA3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62ACC836-4911-48F9-B5E4-72FD9E8DA7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8E18BE5-D280-4380-A183-F28051BFE06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E2DBD8A-35EE-4252-A0FD-11555B54E601}" type="slidenum">
              <a:rPr lang="en-US" altLang="en-US"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CB140B8-3C89-4C3A-9CE0-F34A1A6446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DE7A32D4-0103-4D72-93D8-9BC0B2440F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1A6A5B88-9436-46BA-BB3E-1A3E7F2EE2F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1401015-7E46-4BDB-9296-65770C94B1D9}" type="slidenum">
              <a:rPr lang="en-US" altLang="en-US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007D393-6E91-43B6-B110-0C465215EB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D3857C-BC0F-454F-B642-0B4E081D06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C039863-2926-4A0E-B284-62733B11CDD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5251436-FD4C-4C7B-929B-393996D57C99}" type="slidenum">
              <a:rPr lang="en-US" altLang="en-US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7DA98E5C-94DC-4AC6-ACD4-A6E31C963D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5E02864-B3CF-4FAB-A48A-A4F59B1D5C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5970FE07-8879-479D-A34E-1AEB064B986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E88454B-2CA0-4FFB-B73A-993C79959ABC}" type="slidenum">
              <a:rPr lang="en-US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376D58D-A0E2-49CC-B173-330B123E8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0465058-F3D2-4475-ABC5-65F603F245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420C6E2-A4D6-4E6A-93CA-383CD871C48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B54AF9D4-3DA7-4DA8-B147-112923ECC2C4}" type="slidenum">
              <a:rPr lang="en-US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4F04380-CF30-4D78-9F2C-B52EB9D26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796763D-9BA1-4FAE-A54C-2EB523DA90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B6839EE-822E-40AF-8A7A-E84B0CB522D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A39842D6-1E48-4C6D-B93B-709E3BD38810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29CEB8-DCCD-4C94-9DE8-AD434B9CF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63CE3A1-6A36-4F0E-A091-EDB535BE84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E595681-CB14-4780-AD19-E7714A97583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2400587-828A-4001-8BAF-2E23F9FB86C5}" type="slidenum">
              <a:rPr lang="en-US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E40F3C0-D80A-4CD0-949B-E27A973D60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D05663C-E5F7-4C5A-8DAF-F1F7214744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2F2CEC0-6C3D-4DF1-A5D9-6D9ED97A178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67E5363-4AE3-4F2A-A4B4-5578E008459E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50E26C-93BF-4895-9777-C137D740E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73DF12F-1FBB-447A-A8EB-18C4DCF282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1216ADB-7F2E-4ECB-8E5C-DAF74B9FE1E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7C07D6D-39A7-468F-9FE3-8E2CD6035974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69514CF-B834-435F-8722-13142174D8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625BB5D-9BDB-4D1C-B622-57B538C136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421FE20-10E4-4703-8322-A71E7E462A8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702149F-90E8-4EF7-A1E3-15B2D1DD58DD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B441A-7085-4A7A-9946-BFC40718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3EA6-7BDC-4B17-99CD-48851A8E7736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AABB-FA49-4734-9FC0-ACF5FBD6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F2E6-309A-44C3-86FE-2AFA6B74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DC33-EFE0-4830-94B4-F75269F21210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7220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24DD-FBAD-4876-A5F6-EE67923B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CC2B-3344-4E82-B731-2B0EEDE9DCC5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3E8D-3EC6-4C9E-98F2-02B15EA3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6AAD-4BF0-4A6D-AF4B-357AD4C4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0ED5-E14F-435D-8288-48F8EB39DFB1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054503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9673-33D3-47F7-8320-9579575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4D11-1D76-4748-ADA5-396F3AD8CFF8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6DD6-D734-4C81-94A3-CFA34F33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C57D-DBEE-42E0-8B3D-1AFC06EA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0FF4-51C3-45B1-B2A8-57FFAC03EAFB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684973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1071"/>
            <a:ext cx="12179568" cy="1132783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0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7479-64E7-4E9B-8144-8814659E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52EF-70A5-4E16-8D34-A17AB0FF6A5E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6939D-83FC-4DBD-A8A2-42180E96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9E80-3EA6-4229-8370-942023C5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FAA3-0FB4-4C59-9400-39625C1F1703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4131758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C1178-D38E-478B-89C8-43A81EF7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23D5-1F37-47B8-B06B-66E96FD384C8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DF77-315E-4E58-AF0B-AE9029E9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04ABC-66F2-44B4-857E-4FACB93F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D5C8-0DE9-4014-B3C5-019ABBBF01B7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706152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A350C-1505-417E-80DB-CDBC0615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46B5-2738-46C2-85CC-2500B20BE934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90E19E-06AE-4753-A5EE-1E3CD7D4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A7082D-70E9-4643-AC7E-7B4CB1FB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A80A-D3EB-431F-A7F0-6A84EE80098E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209500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3525DA-EB8F-4B88-B6FD-2C07A189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3C56-B124-431E-9DD3-346E24045A11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A5BE46-AC8E-4032-B248-9F039438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D9872B-3A34-4358-9830-1E6131A9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2765-0EB1-40A0-8F5F-8C045A8A9B1F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3919352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63A7DC-7ACC-40A9-B7FB-59E0FEDE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0594-CA4E-42F3-ADC0-FCD4688DB3B1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9BBF1C-D667-4AB4-AD95-E5B988D0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DBDEA2-9677-4B54-9798-0B99D944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373D-C9E7-4E24-9660-70B7AB7A9182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9837206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E178A8-87CF-4C70-8B73-F986520A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EF85-C82B-4F31-81BC-44103B0CAEAD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B3712-F866-4299-AB15-CF489698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47579-67B3-4D00-976F-2680CF8C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A2E1-DBA0-4060-B3A2-37F63AEE08B6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0559423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A9BD00-7F89-4448-8D7D-1F5D677E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093E-8954-4D03-92E6-D83B1A1E69F9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EDBBA2-A198-41FF-A2AB-726C0A09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E0D740-E5E2-4BA0-BEFE-7E1C10E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7FB6-0978-4B8E-A9F6-0A88EDE7D3E9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6823632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K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7136BB-BB83-45C0-B349-E980570E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AEB7-D5AA-429E-BC43-40BBEB1490D4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96C47-C54A-432A-848E-4CC45BD6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0EDBAC-9C91-47A1-8B17-50D16336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27C8-688E-4A75-B41A-421F95E27067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531245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860653-F91E-41FD-93DD-D25BF44DA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LID8192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6465FC8-D5D1-432A-B301-7A5C3C018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LID8192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00A5A-6F18-4C90-AA18-C0AC363C4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80C098-E98E-4E77-BEB3-6EFB530BA2AB}" type="datetimeFigureOut">
              <a:rPr lang="LID4096"/>
              <a:pPr>
                <a:defRPr/>
              </a:pPr>
              <a:t>05/26/2022</a:t>
            </a:fld>
            <a:endParaRPr lang="en-K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FAFE-8FCF-4CD9-A8E0-2AD1F5429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897E-FD0B-46CC-B32F-FED466687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4CD90-747D-42F7-A309-DC424BC8A0CA}" type="slidenum">
              <a:rPr lang="en-KE"/>
              <a:pPr>
                <a:defRPr/>
              </a:pPr>
              <a:t>‹#›</a:t>
            </a:fld>
            <a:endParaRPr lang="en-K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slide" Target="slide7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.png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slide" Target="slide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2.png"/><Relationship Id="rId5" Type="http://schemas.openxmlformats.org/officeDocument/2006/relationships/slide" Target="slide12.xml"/><Relationship Id="rId1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5" Type="http://schemas.openxmlformats.org/officeDocument/2006/relationships/slide" Target="slide27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slide" Target="slide5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146F-235E-4175-8B33-8F7A8EA9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67" dirty="0">
                <a:solidFill>
                  <a:srgbClr val="0063AC"/>
                </a:solidFill>
              </a:rPr>
              <a:t>How to navigate this </a:t>
            </a:r>
            <a:br>
              <a:rPr lang="en-US" sz="4267" dirty="0">
                <a:solidFill>
                  <a:srgbClr val="0063AC"/>
                </a:solidFill>
              </a:rPr>
            </a:br>
            <a:r>
              <a:rPr lang="en-US" sz="4267" dirty="0">
                <a:solidFill>
                  <a:srgbClr val="0063AC"/>
                </a:solidFill>
              </a:rPr>
              <a:t>Interactive PowerPoint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7638A-BF33-401B-B17B-E57D418F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905000"/>
            <a:ext cx="1121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This presentation is designed to be an interactive space while providing information.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AB995-C113-4BE0-8D8E-831D047BB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397125"/>
            <a:ext cx="11214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Whenever you see a </a:t>
            </a:r>
            <a:r>
              <a:rPr lang="en-US" altLang="en-US" sz="2400" b="1">
                <a:solidFill>
                  <a:srgbClr val="004C97"/>
                </a:solidFill>
              </a:rPr>
              <a:t>Color</a:t>
            </a:r>
            <a:r>
              <a:rPr lang="en-US" altLang="en-US" sz="2400"/>
              <a:t> ringed box, it means you can click or select </a:t>
            </a:r>
          </a:p>
          <a:p>
            <a:pPr algn="ctr" eaLnBrk="1" hangingPunct="1"/>
            <a:r>
              <a:rPr lang="en-US" altLang="en-US" sz="2400"/>
              <a:t>an interaction within the presentation.</a:t>
            </a:r>
          </a:p>
        </p:txBody>
      </p:sp>
      <p:sp>
        <p:nvSpPr>
          <p:cNvPr id="7" name="Action Button: Custom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24A769-ABDC-45E2-B3A4-D16D78808FCC}"/>
              </a:ext>
            </a:extLst>
          </p:cNvPr>
          <p:cNvSpPr/>
          <p:nvPr/>
        </p:nvSpPr>
        <p:spPr>
          <a:xfrm>
            <a:off x="4827588" y="3381375"/>
            <a:ext cx="2536825" cy="1108075"/>
          </a:xfrm>
          <a:prstGeom prst="actionButtonBlank">
            <a:avLst/>
          </a:prstGeom>
          <a:solidFill>
            <a:schemeClr val="bg1"/>
          </a:solidFill>
          <a:ln w="5715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Click or Select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B9BA7-FCE2-4277-B4E7-787EA38A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797425"/>
            <a:ext cx="9769475" cy="830263"/>
          </a:xfrm>
          <a:prstGeom prst="rect">
            <a:avLst/>
          </a:prstGeom>
          <a:noFill/>
          <a:ln w="19050">
            <a:solidFill>
              <a:srgbClr val="004C97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Alternatively, you can also hit the [ENTER] or the [arrow keys] on your keyboard to navigate through animations.</a:t>
            </a:r>
          </a:p>
        </p:txBody>
      </p:sp>
      <p:sp>
        <p:nvSpPr>
          <p:cNvPr id="12" name="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103248-06F0-411F-AB28-E09521982624}"/>
              </a:ext>
            </a:extLst>
          </p:cNvPr>
          <p:cNvSpPr/>
          <p:nvPr/>
        </p:nvSpPr>
        <p:spPr>
          <a:xfrm rot="16200000">
            <a:off x="8444706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Click Here to Continue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8C3449-325E-4BF3-82F1-5FC14571FD21}"/>
              </a:ext>
            </a:extLst>
          </p:cNvPr>
          <p:cNvCxnSpPr>
            <a:stCxn id="7" idx="0"/>
          </p:cNvCxnSpPr>
          <p:nvPr/>
        </p:nvCxnSpPr>
        <p:spPr>
          <a:xfrm>
            <a:off x="7364413" y="3935413"/>
            <a:ext cx="4217987" cy="6350"/>
          </a:xfrm>
          <a:prstGeom prst="straightConnector1">
            <a:avLst/>
          </a:prstGeom>
          <a:ln w="19050">
            <a:solidFill>
              <a:srgbClr val="004C97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DFB30F5-94C0-4028-BD81-98FF814EA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Tables to Select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249B1D-D44A-4DAE-877E-0627FF63AE88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21508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30FE3CD-2155-4669-AEC7-4F7DD570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229625-B91D-4466-AF19-00B2E039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FBF252-D2E4-4136-93FE-2F3C6386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7BC08FB-45AE-400F-A196-A9773220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5255A4B9-7CE4-45D3-9C1F-07C7146AA94D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1513" name="TextBox 7">
            <a:extLst>
              <a:ext uri="{FF2B5EF4-FFF2-40B4-BE49-F238E27FC236}">
                <a16:creationId xmlns:a16="http://schemas.microsoft.com/office/drawing/2014/main" id="{86F47204-47EC-4AEB-B730-3708CA1B946C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21514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D9DC432-6EF9-4892-AAD7-2AF4D8F6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35">
            <a:extLst>
              <a:ext uri="{FF2B5EF4-FFF2-40B4-BE49-F238E27FC236}">
                <a16:creationId xmlns:a16="http://schemas.microsoft.com/office/drawing/2014/main" id="{D460C14C-B8D9-4105-8A16-E06DDDE0CD7A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723589-AE71-481E-829A-DFEB64B9E963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3E6F6B-58DD-4668-97E0-30E408E1F670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EEE52-1DD0-4137-9300-B94FB437643B}"/>
              </a:ext>
            </a:extLst>
          </p:cNvPr>
          <p:cNvSpPr/>
          <p:nvPr/>
        </p:nvSpPr>
        <p:spPr>
          <a:xfrm>
            <a:off x="1323975" y="1387475"/>
            <a:ext cx="9871075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the Africa Borderlands Data, select the tables below :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Borders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Holds border pair information.</a:t>
            </a:r>
            <a:b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Border Indicators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Holds the Border Indicator Details</a:t>
            </a:r>
            <a:b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Border Meta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Holds information on borders like Border Age, Establish Year and Length.</a:t>
            </a:r>
            <a:b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Country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Holds information on Country Name.</a:t>
            </a:r>
            <a:b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Factsheet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Aggregated data.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Municipality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Holds information on the Districts in each border pairs/country.</a:t>
            </a:r>
          </a:p>
        </p:txBody>
      </p:sp>
      <p:grpSp>
        <p:nvGrpSpPr>
          <p:cNvPr id="21517" name="Group 20">
            <a:extLst>
              <a:ext uri="{FF2B5EF4-FFF2-40B4-BE49-F238E27FC236}">
                <a16:creationId xmlns:a16="http://schemas.microsoft.com/office/drawing/2014/main" id="{40817E8D-F9DA-442D-83C3-EEF0B290E359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2DCC5EAB-4EF9-4925-AF7A-58F3E21D7758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21519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310BB90-7F63-461C-A465-C217E3688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1F02B9F-E698-49D0-9C55-A034ABECB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16E89C6-8D43-4389-B1CE-BD67FE63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BBB0225-BC93-4E26-B311-3AA99A698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8FCC000-C04B-4323-8184-547EFE3D8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8F27782-CF2C-45B2-A7A1-1AC8269DE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Select the tables you need and Load the data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438A4F-C839-4F3D-AB7A-55FE1909A255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23556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94C71A5-995C-4B74-88D5-79D6453F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4CDA86A-C32A-4FA6-9831-8A05CF38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16A11E3-7253-4AB8-80EB-15E71F68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EB06657-F241-4E83-8EE5-809721C9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87FFEAF-4CE3-4B37-BA03-6FF63725D423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EC249285-2A94-4A81-A93D-D33311BBA51F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23562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A95319E-534D-437D-ADF5-1055BC20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Group 35">
            <a:extLst>
              <a:ext uri="{FF2B5EF4-FFF2-40B4-BE49-F238E27FC236}">
                <a16:creationId xmlns:a16="http://schemas.microsoft.com/office/drawing/2014/main" id="{73B10A84-BC43-4444-A22D-97D09D5E63B2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162D93-A869-4F54-AB25-55A7E80DABD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4585A9-16C2-4E2C-ABF1-D6B87D7B6155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4" name="Group 1">
            <a:extLst>
              <a:ext uri="{FF2B5EF4-FFF2-40B4-BE49-F238E27FC236}">
                <a16:creationId xmlns:a16="http://schemas.microsoft.com/office/drawing/2014/main" id="{D77E403D-D8F8-4367-AD57-E364CA3DCE58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1333500"/>
            <a:ext cx="10120312" cy="5438775"/>
            <a:chOff x="877643" y="1333010"/>
            <a:chExt cx="10120552" cy="5439264"/>
          </a:xfrm>
        </p:grpSpPr>
        <p:pic>
          <p:nvPicPr>
            <p:cNvPr id="23572" name="Picture 18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2305CB3B-73B2-449C-95E6-089EB46D9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43" y="1333010"/>
              <a:ext cx="10120552" cy="543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ction Button: Custom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F62BE5-B6DB-4ACE-8987-4FEA551C3E28}"/>
                </a:ext>
              </a:extLst>
            </p:cNvPr>
            <p:cNvSpPr/>
            <p:nvPr/>
          </p:nvSpPr>
          <p:spPr>
            <a:xfrm>
              <a:off x="9966296" y="6550004"/>
              <a:ext cx="477849" cy="131775"/>
            </a:xfrm>
            <a:prstGeom prst="actionButtonBlank">
              <a:avLst/>
            </a:prstGeom>
            <a:noFill/>
            <a:ln w="1905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565" name="Group 20">
            <a:extLst>
              <a:ext uri="{FF2B5EF4-FFF2-40B4-BE49-F238E27FC236}">
                <a16:creationId xmlns:a16="http://schemas.microsoft.com/office/drawing/2014/main" id="{99AA9844-5AEA-4286-96BF-30EBB0E64C24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6CC60747-1184-467D-A95D-9C6F6D4BBE35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23567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776E292-525F-4CEA-9B2C-8290F10DC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24">
              <a:hlinkClick r:id="rId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7FDD077-47C8-4A2B-854B-8D6AFCAF5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25">
              <a:hlinkClick r:id="rId1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A8FDDFB-55B1-4D68-AF77-5012B8022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05F5503-BF6C-49F1-B8E9-C6F0FB0CE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62EC1C1-1DC0-4F29-982C-54FBC7706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C33488C-8816-4F53-926C-EB983FEB4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9623425" cy="814388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Modelling the Data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97E5F4-CEAD-44DA-B7A2-33B07D2D26D0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25604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84BB2E9-5169-49AB-B26C-28B58A9F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FBB5992-0EF0-499D-8157-43438B67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E904D4B-696C-4037-83D1-3A77FC49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1CBFE7B-4AAA-4E8C-853F-2DD72119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34BE01EB-2343-4723-B9ED-5E627C7035BA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5609" name="TextBox 7">
            <a:extLst>
              <a:ext uri="{FF2B5EF4-FFF2-40B4-BE49-F238E27FC236}">
                <a16:creationId xmlns:a16="http://schemas.microsoft.com/office/drawing/2014/main" id="{00B6707D-9C33-4AF6-A900-364AF264BFC8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25610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0A3E753-599C-4FC7-9664-D42334BE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35">
            <a:extLst>
              <a:ext uri="{FF2B5EF4-FFF2-40B4-BE49-F238E27FC236}">
                <a16:creationId xmlns:a16="http://schemas.microsoft.com/office/drawing/2014/main" id="{6F6C1B45-154F-4541-9FF7-D97FABAF54C0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618FFB-3941-4611-8F61-6146239002E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090556-000E-40D3-B1EE-350A79BB0DC0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F9A8A8-82E2-4D8F-9A6A-EBF40699240E}"/>
              </a:ext>
            </a:extLst>
          </p:cNvPr>
          <p:cNvSpPr/>
          <p:nvPr/>
        </p:nvSpPr>
        <p:spPr>
          <a:xfrm>
            <a:off x="1023938" y="1466850"/>
            <a:ext cx="5662612" cy="4116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 worked on the factsheet mostly as it has the most granular data.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 started off by removing any errors in the data.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Merged fact sheet tables and pulled Municipality Name and Country Name to show countries that each Municipality is in.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Measures to define Metrics of Border Indicators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Number of Schools, Number of Hospitals, Police Station &amp; Hospitals to Population ratio.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 to dynamically rate Border Pairs by Rank of Indicators.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 Border Pair Comparison Visual.</a:t>
            </a:r>
          </a:p>
        </p:txBody>
      </p:sp>
      <p:pic>
        <p:nvPicPr>
          <p:cNvPr id="25613" name="Picture 5">
            <a:extLst>
              <a:ext uri="{FF2B5EF4-FFF2-40B4-BE49-F238E27FC236}">
                <a16:creationId xmlns:a16="http://schemas.microsoft.com/office/drawing/2014/main" id="{D2B8FB94-23D1-4FD7-A35E-C84AEA7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696913"/>
            <a:ext cx="2428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22">
            <a:extLst>
              <a:ext uri="{FF2B5EF4-FFF2-40B4-BE49-F238E27FC236}">
                <a16:creationId xmlns:a16="http://schemas.microsoft.com/office/drawing/2014/main" id="{4C789D94-CD56-4469-9802-FB0C2D51018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AB066555-EF7D-4E51-8FD2-95716601CE14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25616" name="Picture 24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23A5837-5C88-450B-87AA-82A664FC0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25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48946CC-1FFD-4C10-9456-244999C51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27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56FDDEE-0BF0-48E0-A751-704F9071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3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61A3CE7-A643-436E-9D5A-645F46DD1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8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6FE34D3-BB23-4E3C-8E99-84B5AEE6B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FC053BC-2F30-48F8-A6BF-568BCB179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Relationships used to Map the data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EB5338-BFD9-4848-AFA8-CB6AE8505FBA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27652" name="Picture 29">
            <a:hlinkClick r:id="rId3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E4E912-FB73-4860-9CF0-73B98D33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1">
            <a:hlinkClick r:id="rId5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FB3453D-7BFA-4E09-B87D-300FCFFC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2">
            <a:hlinkClick r:id="rId7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D4278A6-C434-451B-A9E3-3E96C5873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FAD0452-D99D-4909-AE61-612D05015D97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7656" name="TextBox 7">
            <a:extLst>
              <a:ext uri="{FF2B5EF4-FFF2-40B4-BE49-F238E27FC236}">
                <a16:creationId xmlns:a16="http://schemas.microsoft.com/office/drawing/2014/main" id="{0D35E16B-F799-4622-84E4-5026C6C50D7F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27657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124602F-943D-45A0-9A34-38A48444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Group 35">
            <a:extLst>
              <a:ext uri="{FF2B5EF4-FFF2-40B4-BE49-F238E27FC236}">
                <a16:creationId xmlns:a16="http://schemas.microsoft.com/office/drawing/2014/main" id="{58751CE8-4709-437F-AFFE-03A6E80D1534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00957A-6040-46E7-AF95-CC4A24B768D9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38C0CCD-5153-49AD-866C-1A8D07F5B3E4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9" name="Picture 9">
            <a:extLst>
              <a:ext uri="{FF2B5EF4-FFF2-40B4-BE49-F238E27FC236}">
                <a16:creationId xmlns:a16="http://schemas.microsoft.com/office/drawing/2014/main" id="{1F6070B0-6C30-41CD-869C-8BC7007E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663700"/>
            <a:ext cx="6237288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4C1355-B771-408A-BE03-FC304E7458ED}"/>
              </a:ext>
            </a:extLst>
          </p:cNvPr>
          <p:cNvGraphicFramePr>
            <a:graphicFrameLocks noGrp="1"/>
          </p:cNvGraphicFramePr>
          <p:nvPr/>
        </p:nvGraphicFramePr>
        <p:xfrm>
          <a:off x="7481888" y="2457450"/>
          <a:ext cx="3949700" cy="242574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8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From Table Column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 Table (Column)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border_meta(border_id)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border(id)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country(continent_id)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continent(id)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factsheet(border_id)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border(id)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factsheet(indicator_id)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border_indicators(id)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83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factsheet(municipality.country_id)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n-US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country(id)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08" marR="10908" marT="1090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683" name="Group 42">
            <a:extLst>
              <a:ext uri="{FF2B5EF4-FFF2-40B4-BE49-F238E27FC236}">
                <a16:creationId xmlns:a16="http://schemas.microsoft.com/office/drawing/2014/main" id="{347D524A-1896-4554-ACFB-736564419710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44" name="Rounded Rectangle 13">
              <a:extLst>
                <a:ext uri="{FF2B5EF4-FFF2-40B4-BE49-F238E27FC236}">
                  <a16:creationId xmlns:a16="http://schemas.microsoft.com/office/drawing/2014/main" id="{FC6907FC-1CEE-46D4-998B-FA06A0E21D0F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27685" name="Picture 44">
              <a:hlinkClick r:id="rId11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AE739ED2-18F2-468A-B9AE-420891D34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6" name="Picture 45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6C086A6-0D10-49A8-B766-C80BAC887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7" name="Picture 46">
              <a:hlinkClick r:id="rId1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1BBD152-2F5D-441E-A874-94D195585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8" name="Picture 4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78828D70-2789-49DB-B9C8-EF04628F4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48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CEADB42-5F05-4E88-99B0-A0D003B19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EEC1048-ABFC-4D6C-86E7-1CD184981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Database Schema Map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47D689-A8AD-46FB-971B-5AE7BD090EE4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29700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D24AA42-BEDF-40F1-B766-08C96C76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74A1829-E533-4C73-85FA-D0BA98C6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279E2A5-86A9-47E6-9D01-85C774C9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24A1A2F-BC6F-4C58-A15A-D6D52632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90490D-C391-4506-90D4-289186F47F51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9705" name="TextBox 7">
            <a:extLst>
              <a:ext uri="{FF2B5EF4-FFF2-40B4-BE49-F238E27FC236}">
                <a16:creationId xmlns:a16="http://schemas.microsoft.com/office/drawing/2014/main" id="{337704ED-7792-408C-9C23-BCB09DAC615F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29706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5CC0D97-27C1-415E-B01F-F6D1FA3D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7" name="Group 35">
            <a:extLst>
              <a:ext uri="{FF2B5EF4-FFF2-40B4-BE49-F238E27FC236}">
                <a16:creationId xmlns:a16="http://schemas.microsoft.com/office/drawing/2014/main" id="{4884D527-0FF6-4AEF-A085-766781A28CA1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F58904-89ED-49FD-B353-0DB41B313F28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FDA1DD-FC35-4658-A684-5D75EDF8D005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08" name="Picture 5">
            <a:extLst>
              <a:ext uri="{FF2B5EF4-FFF2-40B4-BE49-F238E27FC236}">
                <a16:creationId xmlns:a16="http://schemas.microsoft.com/office/drawing/2014/main" id="{49BD33ED-1B05-440B-A41B-C54548AE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384300"/>
            <a:ext cx="751205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9" name="Group 18">
            <a:extLst>
              <a:ext uri="{FF2B5EF4-FFF2-40B4-BE49-F238E27FC236}">
                <a16:creationId xmlns:a16="http://schemas.microsoft.com/office/drawing/2014/main" id="{F342632B-DD56-4261-A1A5-5C2DC7FCF19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E1998C80-FF72-453E-88CD-BEB0971BB0A8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29711" name="Picture 22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19C2D6E-EE52-4124-B4BA-5859AC0E6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23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62E45F7-B05A-455E-BE8F-9656BEB04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24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33917AB-0766-47E2-A287-2A15B6E70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25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864F99B-6971-47C0-9C49-AFA09C96D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27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E800006-63C5-4E7A-B03A-572716B90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76BD24C-DCF9-4D54-9526-699329EC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04838"/>
            <a:ext cx="10879137" cy="814387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Drill Down Visualization &amp; Navigation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80B805-2813-4365-90D4-197E35AF570D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31748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FB0E16E-0C54-4FE7-B1CE-CDF587BE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4AC03D-E809-4316-88EC-FA98C567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360FEE0-76B2-4DF9-8273-D369D36B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CEB8A1B-8082-4F55-A540-DB4FE8A9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C5F18368-0914-4E7A-926F-DF2346DBC9A5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1753" name="TextBox 7">
            <a:extLst>
              <a:ext uri="{FF2B5EF4-FFF2-40B4-BE49-F238E27FC236}">
                <a16:creationId xmlns:a16="http://schemas.microsoft.com/office/drawing/2014/main" id="{1E7E3909-6473-4945-9072-6F2B20814DEE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31754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F1C2C81-CC29-4518-B488-A464E8CA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5" name="Group 35">
            <a:extLst>
              <a:ext uri="{FF2B5EF4-FFF2-40B4-BE49-F238E27FC236}">
                <a16:creationId xmlns:a16="http://schemas.microsoft.com/office/drawing/2014/main" id="{66BE59BC-8CB0-469D-A0E6-60191A3C773F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82078B-BABA-4B94-BF1A-7380C5B7769F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D9E2A3-52E3-4246-BBC4-6649AEA7F606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56" name="Picture 4">
            <a:extLst>
              <a:ext uri="{FF2B5EF4-FFF2-40B4-BE49-F238E27FC236}">
                <a16:creationId xmlns:a16="http://schemas.microsoft.com/office/drawing/2014/main" id="{D75536CC-B193-4719-8C7F-FBEF3B46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68413"/>
            <a:ext cx="97028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58B07B-DCE1-48C4-839A-406A7688DBAC}"/>
              </a:ext>
            </a:extLst>
          </p:cNvPr>
          <p:cNvSpPr/>
          <p:nvPr/>
        </p:nvSpPr>
        <p:spPr>
          <a:xfrm>
            <a:off x="4991100" y="1655763"/>
            <a:ext cx="2652713" cy="427037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1758" name="Group 20">
            <a:extLst>
              <a:ext uri="{FF2B5EF4-FFF2-40B4-BE49-F238E27FC236}">
                <a16:creationId xmlns:a16="http://schemas.microsoft.com/office/drawing/2014/main" id="{F855195B-4C08-4969-B8CA-305FF0E44468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323845FF-5841-4115-8826-2CF9D4927EC5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31760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A190985-85AE-4B55-8AF8-8C6BA5F07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24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3984983-4F11-4328-BF55-7BBDEEB7B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073BCFA-5FA9-4737-A8DD-589F0078D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6DEAF0C-4AAF-4494-8D9B-53CD61589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3310652-72C5-47B7-95E5-6A64BA0ED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F0738AA-5A1A-4118-B556-21E044A0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4C97"/>
                </a:solidFill>
              </a:rPr>
              <a:t>Filter Navigation – Click on Border Pair of Choice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F8FADF-4CD0-4147-9330-971B1C6E0AA1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33796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D07B31B-A45E-46B7-9C8C-4E1A3354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06007F1-74B4-4B7B-8772-5BBDD958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41CCBC8-73A6-4B07-81E9-22CD59E9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9FA0915-D93F-467E-8761-8D64C3DC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D7C9303A-D645-42D7-A872-A4A69024ED94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3801" name="TextBox 7">
            <a:extLst>
              <a:ext uri="{FF2B5EF4-FFF2-40B4-BE49-F238E27FC236}">
                <a16:creationId xmlns:a16="http://schemas.microsoft.com/office/drawing/2014/main" id="{CB476174-9C68-4430-AD88-3109A7370630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33802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90D486F-6BF8-4C34-9A78-55B76707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 35">
            <a:extLst>
              <a:ext uri="{FF2B5EF4-FFF2-40B4-BE49-F238E27FC236}">
                <a16:creationId xmlns:a16="http://schemas.microsoft.com/office/drawing/2014/main" id="{95908AAE-85CB-476D-B608-B0766AE3D177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4A3C48-42F1-4524-A40E-FC8BB77769EF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846BBA-6693-4345-9211-465066053A0E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804" name="Picture 23">
            <a:extLst>
              <a:ext uri="{FF2B5EF4-FFF2-40B4-BE49-F238E27FC236}">
                <a16:creationId xmlns:a16="http://schemas.microsoft.com/office/drawing/2014/main" id="{77D70A54-34D2-45AA-ADF0-279DEB4E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68413"/>
            <a:ext cx="97028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A5F885-F28B-4C74-ADBC-3CB0C49671A7}"/>
              </a:ext>
            </a:extLst>
          </p:cNvPr>
          <p:cNvSpPr/>
          <p:nvPr/>
        </p:nvSpPr>
        <p:spPr>
          <a:xfrm>
            <a:off x="4991100" y="2193925"/>
            <a:ext cx="2222500" cy="231775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3806" name="Group 34">
            <a:extLst>
              <a:ext uri="{FF2B5EF4-FFF2-40B4-BE49-F238E27FC236}">
                <a16:creationId xmlns:a16="http://schemas.microsoft.com/office/drawing/2014/main" id="{9B624FC3-32C3-4FA4-8573-80338CC3856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39" name="Rounded Rectangle 13">
              <a:extLst>
                <a:ext uri="{FF2B5EF4-FFF2-40B4-BE49-F238E27FC236}">
                  <a16:creationId xmlns:a16="http://schemas.microsoft.com/office/drawing/2014/main" id="{B5B4AD3A-A2F1-4ED9-AAC3-019A0AE902BC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33808" name="Picture 39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503F819-A7FD-4815-B4DE-0A4E3331A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40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43CF1A8-B3F4-472A-80DC-6C7A65207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41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CC331BB-4470-4A35-BD8D-DD4558388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42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AD314D0-98CA-4B20-B229-ED57C651E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4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13F9E54-7D29-46FD-886A-CAF21F4D0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FFE0FC-9C05-4520-846D-5DBE8B34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4C97"/>
                </a:solidFill>
              </a:rPr>
              <a:t>Select Indicator to Switch Municipality Coverage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5571D4-25A3-411B-9151-C47FB6135D9B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35844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D068225-27FE-4272-85AC-CA53B525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CB8445B-802F-443E-B6C8-D40779FA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4049871-FD17-4650-A9D4-7269F97C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C62A7D8-8CD2-42EC-BCDF-373C9C23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00BED0AC-124F-4A55-BC41-07182D18D437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849" name="TextBox 7">
            <a:extLst>
              <a:ext uri="{FF2B5EF4-FFF2-40B4-BE49-F238E27FC236}">
                <a16:creationId xmlns:a16="http://schemas.microsoft.com/office/drawing/2014/main" id="{9CA9F5CC-6D4D-4D48-BEBF-09C4D79AFDBC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35850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A094DBC-EFA1-45B8-9793-B8586B89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1" name="Group 35">
            <a:extLst>
              <a:ext uri="{FF2B5EF4-FFF2-40B4-BE49-F238E27FC236}">
                <a16:creationId xmlns:a16="http://schemas.microsoft.com/office/drawing/2014/main" id="{BB76B24F-6BA1-49AA-B603-31D7CECAA9A1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2D380B-1055-4957-811C-79B9F8FA26F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C5E0AE-F6CB-4984-87D6-05797FDEB516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52" name="Picture 9">
            <a:extLst>
              <a:ext uri="{FF2B5EF4-FFF2-40B4-BE49-F238E27FC236}">
                <a16:creationId xmlns:a16="http://schemas.microsoft.com/office/drawing/2014/main" id="{997747F7-9EB0-48B7-B7A6-7D59EE79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68413"/>
            <a:ext cx="97028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95A955-AB81-4CC8-AE96-228EE3EC526D}"/>
              </a:ext>
            </a:extLst>
          </p:cNvPr>
          <p:cNvSpPr/>
          <p:nvPr/>
        </p:nvSpPr>
        <p:spPr>
          <a:xfrm>
            <a:off x="2290763" y="4471988"/>
            <a:ext cx="1163637" cy="641350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5854" name="Group 23">
            <a:extLst>
              <a:ext uri="{FF2B5EF4-FFF2-40B4-BE49-F238E27FC236}">
                <a16:creationId xmlns:a16="http://schemas.microsoft.com/office/drawing/2014/main" id="{1B6A4A3E-2851-4857-A3B3-B02CC669E659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1BDBF91C-2530-4E92-9180-E79A4694AD1A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35856" name="Picture 25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0859DDD-9A86-4270-9268-52EEAB2A3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Picture 27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EF8B4C0-CF3A-4171-BE70-4386B142B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33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D537DA2-509B-474E-8420-4FD87C1C3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34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C2E3800-5DF2-42F5-96F5-5228C571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38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749129B-EE0F-4561-A6E9-4DE98B4DF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4998E02B-084A-4139-8EAB-DB6A9E38E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573088"/>
            <a:ext cx="10879137" cy="814387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Indicator Change on Right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8BDA0E-629B-49CC-BEB7-64C7724699ED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37892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629ED60-21F9-4D54-922F-6F46E22A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00927A-E7C9-4908-9858-FBA3FE47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7CD5CBC-A3A2-436A-A008-CBB6DD88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902DDB6-1A4D-434D-8A68-1BAE36DB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5C653BA4-FC2E-40BF-BB98-004B6012043E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7897" name="TextBox 7">
            <a:extLst>
              <a:ext uri="{FF2B5EF4-FFF2-40B4-BE49-F238E27FC236}">
                <a16:creationId xmlns:a16="http://schemas.microsoft.com/office/drawing/2014/main" id="{9A5B4B4C-F683-4B46-A2FB-CFC0CD51224E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37898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6CB5B85-7852-4EB6-A324-CFC27974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9" name="Group 35">
            <a:extLst>
              <a:ext uri="{FF2B5EF4-FFF2-40B4-BE49-F238E27FC236}">
                <a16:creationId xmlns:a16="http://schemas.microsoft.com/office/drawing/2014/main" id="{50247DE5-8C09-4ADD-B893-DCBE37672701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E15639C-1240-45C8-B4A1-E42EB52817D8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3352CC-D7CC-4A82-9B74-A218BC2D0F7F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900" name="Picture 5">
            <a:extLst>
              <a:ext uri="{FF2B5EF4-FFF2-40B4-BE49-F238E27FC236}">
                <a16:creationId xmlns:a16="http://schemas.microsoft.com/office/drawing/2014/main" id="{BFBB9CE4-D234-4B11-AE03-828F7D5E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43013"/>
            <a:ext cx="97028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A2E8D8-0015-4A4F-A001-BDAAAB48E1E5}"/>
              </a:ext>
            </a:extLst>
          </p:cNvPr>
          <p:cNvSpPr/>
          <p:nvPr/>
        </p:nvSpPr>
        <p:spPr>
          <a:xfrm>
            <a:off x="9395551" y="3673724"/>
            <a:ext cx="1374050" cy="2974726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7904" name="Group 20">
            <a:extLst>
              <a:ext uri="{FF2B5EF4-FFF2-40B4-BE49-F238E27FC236}">
                <a16:creationId xmlns:a16="http://schemas.microsoft.com/office/drawing/2014/main" id="{7991018F-E23F-423C-89C4-F85523281AD8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29CCB256-F149-4C5F-ACB9-1F68045D2B87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37906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639AE45-9D97-44A4-B177-841231B2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Picture 24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0F2EADE6-51CE-4611-B7DA-4D98C7E84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3979D91-EDB5-488F-A163-243087C4E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14B8784-4437-4BFE-96E9-6E61E4ECE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F0B152A-249C-4A5C-AAC4-A321A5020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07783E9-BD48-4183-91A4-0D8A5BADB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Visuals Used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55237F-367A-48A2-BEF9-C93E2D03D5AB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39940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3E7CC82-06AD-4BF6-989A-8D649790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7F1EC4F-6B19-4A11-9F08-A44E4D89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37F9E5B-07DA-4BFE-B166-E6DA2782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C96F129-065E-43A8-A376-362BDF20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8EB5AF79-E9D2-41BF-9AB4-BCAFF6DB4DD4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9945" name="TextBox 7">
            <a:extLst>
              <a:ext uri="{FF2B5EF4-FFF2-40B4-BE49-F238E27FC236}">
                <a16:creationId xmlns:a16="http://schemas.microsoft.com/office/drawing/2014/main" id="{078E1521-6849-4DC6-9A99-93F48814BDA5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39946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951ABFC-076D-4F7B-8610-56A462CD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7" name="Group 35">
            <a:extLst>
              <a:ext uri="{FF2B5EF4-FFF2-40B4-BE49-F238E27FC236}">
                <a16:creationId xmlns:a16="http://schemas.microsoft.com/office/drawing/2014/main" id="{CB95DC75-5FEA-420E-B351-8B7A3EE1E974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064F049-9509-475F-9079-02A7B477447C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2B768C5-DA44-4CE0-A02B-3E98020A2AE9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48" name="Picture 5">
            <a:extLst>
              <a:ext uri="{FF2B5EF4-FFF2-40B4-BE49-F238E27FC236}">
                <a16:creationId xmlns:a16="http://schemas.microsoft.com/office/drawing/2014/main" id="{8FB1D897-80E2-47AC-A4A8-ADF3C94F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77988"/>
            <a:ext cx="77216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6A28FC-7319-47C8-BEF8-7294F244E9A7}"/>
              </a:ext>
            </a:extLst>
          </p:cNvPr>
          <p:cNvSpPr/>
          <p:nvPr/>
        </p:nvSpPr>
        <p:spPr>
          <a:xfrm>
            <a:off x="5447277" y="1117082"/>
            <a:ext cx="1752600" cy="383140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  <a:effectLst>
            <a:glow rad="101600">
              <a:srgbClr val="004C97">
                <a:alpha val="60000"/>
              </a:srgb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Vertical  Filter</a:t>
            </a:r>
            <a:endParaRPr lang="en-KE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A193D5-0E20-4E0F-99DA-38E1BC77732F}"/>
              </a:ext>
            </a:extLst>
          </p:cNvPr>
          <p:cNvSpPr/>
          <p:nvPr/>
        </p:nvSpPr>
        <p:spPr>
          <a:xfrm>
            <a:off x="940606" y="2713736"/>
            <a:ext cx="1080557" cy="402612"/>
          </a:xfrm>
          <a:prstGeom prst="roundRect">
            <a:avLst/>
          </a:prstGeom>
          <a:solidFill>
            <a:srgbClr val="00B050"/>
          </a:solidFill>
          <a:ln>
            <a:solidFill>
              <a:srgbClr val="004C97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Card</a:t>
            </a:r>
            <a:endParaRPr lang="en-KE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B6BF5E-ECB6-495B-9D4F-F2B07C9D0F2B}"/>
              </a:ext>
            </a:extLst>
          </p:cNvPr>
          <p:cNvSpPr/>
          <p:nvPr/>
        </p:nvSpPr>
        <p:spPr>
          <a:xfrm>
            <a:off x="894944" y="3866224"/>
            <a:ext cx="1155968" cy="65256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4C97"/>
            </a:solidFill>
          </a:ln>
          <a:effectLst>
            <a:glow rad="101600">
              <a:srgbClr val="004C97">
                <a:alpha val="60000"/>
              </a:srgb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Horizontal Filter</a:t>
            </a:r>
            <a:endParaRPr lang="en-KE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A21396-8FF2-4939-B830-2756A58BAB9C}"/>
              </a:ext>
            </a:extLst>
          </p:cNvPr>
          <p:cNvSpPr/>
          <p:nvPr/>
        </p:nvSpPr>
        <p:spPr>
          <a:xfrm>
            <a:off x="10229868" y="3866224"/>
            <a:ext cx="1081133" cy="3831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4C97"/>
            </a:solidFill>
          </a:ln>
          <a:effectLst>
            <a:glow rad="101600">
              <a:srgbClr val="004C97">
                <a:alpha val="60000"/>
              </a:srgb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</a:t>
            </a:r>
            <a:endParaRPr lang="en-KE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A9D04F-AF83-477A-8FEA-BC7BB2B62DCB}"/>
              </a:ext>
            </a:extLst>
          </p:cNvPr>
          <p:cNvSpPr/>
          <p:nvPr/>
        </p:nvSpPr>
        <p:spPr>
          <a:xfrm>
            <a:off x="5783011" y="6277586"/>
            <a:ext cx="1081133" cy="383140"/>
          </a:xfrm>
          <a:prstGeom prst="roundRect">
            <a:avLst/>
          </a:prstGeom>
          <a:solidFill>
            <a:srgbClr val="FFC000"/>
          </a:solidFill>
          <a:ln>
            <a:solidFill>
              <a:srgbClr val="004C97"/>
            </a:solidFill>
          </a:ln>
          <a:effectLst>
            <a:glow rad="101600">
              <a:srgbClr val="004C97">
                <a:alpha val="60000"/>
              </a:srgbClr>
            </a:glo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</a:t>
            </a:r>
            <a:endParaRPr lang="en-KE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21B3FA-92EE-417E-A47F-298697517DD2}"/>
              </a:ext>
            </a:extLst>
          </p:cNvPr>
          <p:cNvSpPr/>
          <p:nvPr/>
        </p:nvSpPr>
        <p:spPr>
          <a:xfrm>
            <a:off x="5608638" y="2468563"/>
            <a:ext cx="3422650" cy="501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B4C267-714A-43B3-88A9-18658D4CE65C}"/>
              </a:ext>
            </a:extLst>
          </p:cNvPr>
          <p:cNvSpPr/>
          <p:nvPr/>
        </p:nvSpPr>
        <p:spPr>
          <a:xfrm>
            <a:off x="4170363" y="2543175"/>
            <a:ext cx="914400" cy="32988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9463BAA-FB9F-41DB-ADD2-D56BCC05E448}"/>
              </a:ext>
            </a:extLst>
          </p:cNvPr>
          <p:cNvSpPr/>
          <p:nvPr/>
        </p:nvSpPr>
        <p:spPr>
          <a:xfrm>
            <a:off x="2535238" y="1716088"/>
            <a:ext cx="7410450" cy="649287"/>
          </a:xfrm>
          <a:prstGeom prst="roundRect">
            <a:avLst/>
          </a:prstGeom>
          <a:noFill/>
          <a:ln w="381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E508810-51C0-4632-9A7C-89A5AE661E48}"/>
              </a:ext>
            </a:extLst>
          </p:cNvPr>
          <p:cNvSpPr/>
          <p:nvPr/>
        </p:nvSpPr>
        <p:spPr>
          <a:xfrm>
            <a:off x="3054350" y="2524125"/>
            <a:ext cx="914400" cy="3298825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8184C2E-C62C-4E72-BF25-84B52F43867E}"/>
              </a:ext>
            </a:extLst>
          </p:cNvPr>
          <p:cNvSpPr/>
          <p:nvPr/>
        </p:nvSpPr>
        <p:spPr>
          <a:xfrm>
            <a:off x="5268913" y="3194050"/>
            <a:ext cx="2027237" cy="27924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49ABAE0-341D-465E-B7A6-756A23F4FF13}"/>
              </a:ext>
            </a:extLst>
          </p:cNvPr>
          <p:cNvSpPr/>
          <p:nvPr/>
        </p:nvSpPr>
        <p:spPr>
          <a:xfrm>
            <a:off x="7332663" y="3441700"/>
            <a:ext cx="2473325" cy="2544763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39970" name="TextBox 55">
            <a:extLst>
              <a:ext uri="{FF2B5EF4-FFF2-40B4-BE49-F238E27FC236}">
                <a16:creationId xmlns:a16="http://schemas.microsoft.com/office/drawing/2014/main" id="{22978A4A-0EEC-4AA4-9648-3344E1F4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892175"/>
            <a:ext cx="43164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100"/>
              <a:t>Note Visual highlighted in same color as description card</a:t>
            </a:r>
            <a:endParaRPr lang="LID8192" altLang="en-US" sz="1100"/>
          </a:p>
        </p:txBody>
      </p:sp>
      <p:grpSp>
        <p:nvGrpSpPr>
          <p:cNvPr id="39971" name="Group 56">
            <a:extLst>
              <a:ext uri="{FF2B5EF4-FFF2-40B4-BE49-F238E27FC236}">
                <a16:creationId xmlns:a16="http://schemas.microsoft.com/office/drawing/2014/main" id="{35247F05-DF4D-40DF-99C5-4AC9057303CD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58" name="Rounded Rectangle 13">
              <a:extLst>
                <a:ext uri="{FF2B5EF4-FFF2-40B4-BE49-F238E27FC236}">
                  <a16:creationId xmlns:a16="http://schemas.microsoft.com/office/drawing/2014/main" id="{1A2E6082-25FF-407A-BF75-8A381753AA9A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39973" name="Picture 58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9BA1D99-76C8-4827-975F-374A46F2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4" name="Picture 59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1670721-C43C-4E8A-A67D-955ADD3C1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5" name="Picture 60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6BDB698-1120-4FF3-8C02-72899EE9A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6" name="Picture 61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AA46FEA-1210-4F94-8AB5-96552EAB3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7" name="Picture 62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0E970E43-46B9-4E67-9758-E05931E8F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C9938B-5729-4146-993D-7041DC29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696913"/>
            <a:ext cx="10980737" cy="8143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67" dirty="0">
                <a:solidFill>
                  <a:srgbClr val="004C97"/>
                </a:solidFill>
              </a:rPr>
              <a:t>How does Power BI work with Africa Borderlands Centre?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39115E8-13A9-4DF6-946C-71170B02661E}"/>
              </a:ext>
            </a:extLst>
          </p:cNvPr>
          <p:cNvSpPr txBox="1">
            <a:spLocks/>
          </p:cNvSpPr>
          <p:nvPr/>
        </p:nvSpPr>
        <p:spPr>
          <a:xfrm>
            <a:off x="755650" y="1406525"/>
            <a:ext cx="10980738" cy="857250"/>
          </a:xfrm>
          <a:prstGeom prst="rect">
            <a:avLst/>
          </a:prstGeom>
        </p:spPr>
        <p:txBody>
          <a:bodyPr lIns="121920" tIns="60960" rIns="121920" bIns="6096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Here is an overview of the pages in this module.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Select any of the boxes below to navigate directly to that page or </a:t>
            </a:r>
            <a:r>
              <a:rPr lang="en-US" sz="2133" b="1" i="1" dirty="0">
                <a:solidFill>
                  <a:srgbClr val="FFC000"/>
                </a:solidFill>
                <a:latin typeface="+mj-lt"/>
              </a:rPr>
              <a:t>Continue</a:t>
            </a: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begin.</a:t>
            </a:r>
          </a:p>
        </p:txBody>
      </p:sp>
      <p:sp>
        <p:nvSpPr>
          <p:cNvPr id="24" name="TextBox 23">
            <a:hlinkClick r:id="rId3" action="ppaction://hlinksldjump"/>
            <a:extLst>
              <a:ext uri="{FF2B5EF4-FFF2-40B4-BE49-F238E27FC236}">
                <a16:creationId xmlns:a16="http://schemas.microsoft.com/office/drawing/2014/main" id="{1A755E86-ED57-4BBF-A043-7F3FD7A2542D}"/>
              </a:ext>
            </a:extLst>
          </p:cNvPr>
          <p:cNvSpPr txBox="1"/>
          <p:nvPr/>
        </p:nvSpPr>
        <p:spPr>
          <a:xfrm>
            <a:off x="4641850" y="3201988"/>
            <a:ext cx="6543675" cy="379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67" b="1" dirty="0">
                <a:latin typeface="+mn-lt"/>
              </a:rPr>
              <a:t>How Do you Connect to the data in Power BI?</a:t>
            </a:r>
            <a:endParaRPr lang="en-US" sz="1867" b="1" dirty="0">
              <a:latin typeface="+mn-lt"/>
            </a:endParaRPr>
          </a:p>
        </p:txBody>
      </p:sp>
      <p:sp>
        <p:nvSpPr>
          <p:cNvPr id="30" name="TextBox 29">
            <a:hlinkClick r:id="rId4" action="ppaction://hlinksldjump"/>
            <a:extLst>
              <a:ext uri="{FF2B5EF4-FFF2-40B4-BE49-F238E27FC236}">
                <a16:creationId xmlns:a16="http://schemas.microsoft.com/office/drawing/2014/main" id="{5036651B-B465-4BBD-B80D-B5C508FB41A8}"/>
              </a:ext>
            </a:extLst>
          </p:cNvPr>
          <p:cNvSpPr txBox="1"/>
          <p:nvPr/>
        </p:nvSpPr>
        <p:spPr>
          <a:xfrm>
            <a:off x="4641850" y="5278438"/>
            <a:ext cx="6543675" cy="379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Drill Down Visualization</a:t>
            </a: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FA20C019-E2AA-4377-83A3-178F8D5E0834}"/>
              </a:ext>
            </a:extLst>
          </p:cNvPr>
          <p:cNvSpPr txBox="1"/>
          <p:nvPr/>
        </p:nvSpPr>
        <p:spPr>
          <a:xfrm>
            <a:off x="4641850" y="3735388"/>
            <a:ext cx="6543675" cy="379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Modelling the 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AC041F-7C52-43A9-89B4-781004386F98}"/>
              </a:ext>
            </a:extLst>
          </p:cNvPr>
          <p:cNvSpPr txBox="1"/>
          <p:nvPr/>
        </p:nvSpPr>
        <p:spPr>
          <a:xfrm>
            <a:off x="4641850" y="6305550"/>
            <a:ext cx="6543675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Questions? Contact Us</a:t>
            </a:r>
            <a:endParaRPr lang="en-US" sz="1333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B1FC79-E63E-4049-9704-72AAEA16D019}"/>
              </a:ext>
            </a:extLst>
          </p:cNvPr>
          <p:cNvSpPr/>
          <p:nvPr/>
        </p:nvSpPr>
        <p:spPr>
          <a:xfrm rot="16200000">
            <a:off x="8444706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sp>
        <p:nvSpPr>
          <p:cNvPr id="42" name="TextBox 41">
            <a:hlinkClick r:id="rId6" action="ppaction://hlinksldjump"/>
            <a:extLst>
              <a:ext uri="{FF2B5EF4-FFF2-40B4-BE49-F238E27FC236}">
                <a16:creationId xmlns:a16="http://schemas.microsoft.com/office/drawing/2014/main" id="{66A70835-21B9-42FC-96BA-D29E81928003}"/>
              </a:ext>
            </a:extLst>
          </p:cNvPr>
          <p:cNvSpPr txBox="1"/>
          <p:nvPr/>
        </p:nvSpPr>
        <p:spPr>
          <a:xfrm>
            <a:off x="4641850" y="4240213"/>
            <a:ext cx="6543675" cy="379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Relationships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611C4D1A-5E7B-4C0D-8BF1-E22610B5F9EC}"/>
              </a:ext>
            </a:extLst>
          </p:cNvPr>
          <p:cNvSpPr txBox="1"/>
          <p:nvPr/>
        </p:nvSpPr>
        <p:spPr>
          <a:xfrm>
            <a:off x="4641850" y="4746625"/>
            <a:ext cx="6543675" cy="3794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Database Schema Map</a:t>
            </a:r>
          </a:p>
        </p:txBody>
      </p:sp>
      <p:sp>
        <p:nvSpPr>
          <p:cNvPr id="50" name="TextBox 49">
            <a:hlinkClick r:id="rId8" action="ppaction://hlinksldjump"/>
            <a:extLst>
              <a:ext uri="{FF2B5EF4-FFF2-40B4-BE49-F238E27FC236}">
                <a16:creationId xmlns:a16="http://schemas.microsoft.com/office/drawing/2014/main" id="{B22CA180-DC5F-45E7-9BA8-E943350566B8}"/>
              </a:ext>
            </a:extLst>
          </p:cNvPr>
          <p:cNvSpPr txBox="1"/>
          <p:nvPr/>
        </p:nvSpPr>
        <p:spPr>
          <a:xfrm>
            <a:off x="4641850" y="5800725"/>
            <a:ext cx="6543675" cy="3794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Dashboard Navigation </a:t>
            </a:r>
          </a:p>
        </p:txBody>
      </p:sp>
      <p:sp>
        <p:nvSpPr>
          <p:cNvPr id="16" name="TextBox 15">
            <a:hlinkClick r:id="rId9" action="ppaction://hlinksldjump"/>
            <a:extLst>
              <a:ext uri="{FF2B5EF4-FFF2-40B4-BE49-F238E27FC236}">
                <a16:creationId xmlns:a16="http://schemas.microsoft.com/office/drawing/2014/main" id="{0D8BD45C-EC96-4E4F-A638-537335194857}"/>
              </a:ext>
            </a:extLst>
          </p:cNvPr>
          <p:cNvSpPr txBox="1"/>
          <p:nvPr/>
        </p:nvSpPr>
        <p:spPr>
          <a:xfrm>
            <a:off x="4641850" y="2190750"/>
            <a:ext cx="6543675" cy="3794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What is Power BI?</a:t>
            </a:r>
          </a:p>
        </p:txBody>
      </p:sp>
      <p:sp>
        <p:nvSpPr>
          <p:cNvPr id="17" name="TextBox 16">
            <a:hlinkClick r:id="rId10" action="ppaction://hlinksldjump"/>
            <a:extLst>
              <a:ext uri="{FF2B5EF4-FFF2-40B4-BE49-F238E27FC236}">
                <a16:creationId xmlns:a16="http://schemas.microsoft.com/office/drawing/2014/main" id="{8A716087-D245-44AB-9CAF-138621988B0B}"/>
              </a:ext>
            </a:extLst>
          </p:cNvPr>
          <p:cNvSpPr txBox="1"/>
          <p:nvPr/>
        </p:nvSpPr>
        <p:spPr>
          <a:xfrm>
            <a:off x="4641850" y="2697163"/>
            <a:ext cx="6543675" cy="379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b="1" dirty="0">
                <a:latin typeface="+mn-lt"/>
              </a:rPr>
              <a:t>How Does Power BI Visualize Data?</a:t>
            </a:r>
          </a:p>
        </p:txBody>
      </p:sp>
      <p:pic>
        <p:nvPicPr>
          <p:cNvPr id="5134" name="Picture 2">
            <a:extLst>
              <a:ext uri="{FF2B5EF4-FFF2-40B4-BE49-F238E27FC236}">
                <a16:creationId xmlns:a16="http://schemas.microsoft.com/office/drawing/2014/main" id="{46B692FB-7BB4-490C-9124-2C5EF1EB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608263"/>
            <a:ext cx="19589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74A9F2F-8FA4-4295-B640-F1E42D5E65BF}"/>
              </a:ext>
            </a:extLst>
          </p:cNvPr>
          <p:cNvSpPr/>
          <p:nvPr/>
        </p:nvSpPr>
        <p:spPr>
          <a:xfrm flipH="1" flipV="1">
            <a:off x="10625138" y="0"/>
            <a:ext cx="1566862" cy="14255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4C97"/>
              </a:solidFill>
            </a:endParaRPr>
          </a:p>
        </p:txBody>
      </p:sp>
      <p:sp>
        <p:nvSpPr>
          <p:cNvPr id="5136" name="TextBox 7">
            <a:extLst>
              <a:ext uri="{FF2B5EF4-FFF2-40B4-BE49-F238E27FC236}">
                <a16:creationId xmlns:a16="http://schemas.microsoft.com/office/drawing/2014/main" id="{AFF8D338-D98C-492A-8D0C-5875C5527B40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grpSp>
        <p:nvGrpSpPr>
          <p:cNvPr id="5137" name="Group 4">
            <a:extLst>
              <a:ext uri="{FF2B5EF4-FFF2-40B4-BE49-F238E27FC236}">
                <a16:creationId xmlns:a16="http://schemas.microsoft.com/office/drawing/2014/main" id="{75982E6C-912E-4F09-975F-2B3BE0E386A0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4F9C56D-2A59-4A4E-B2D1-AEE15FF4A59D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142" name="Picture 25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4957071-14B1-4EBB-9FF3-73AECC4A8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6">
              <a:hlinkClick r:id="rId9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050D1EE-1CBB-4A98-8403-9CB7EDA3A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7">
              <a:hlinkClick r:id="rId10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3CABF62-C044-4F1D-B0FC-372601DAF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8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95FDF11-3EA9-4431-8F89-B44EE8729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30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353E58E-9E9E-4295-BC05-0ED48E9D2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8" name="Group 31">
            <a:extLst>
              <a:ext uri="{FF2B5EF4-FFF2-40B4-BE49-F238E27FC236}">
                <a16:creationId xmlns:a16="http://schemas.microsoft.com/office/drawing/2014/main" id="{7DFFB4CB-46AC-40DC-A340-C37FEFF42813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2D0ABC-DC06-4874-832E-64FA0B9F17F9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749DBF-97F7-4EF5-B81D-1A6C684A5123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1DB5406-5CD6-44F4-864A-BD6417737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Table Visualization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85C1A1-7141-4CC3-A757-37898AC2E751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41988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C9B6949-31C5-4E78-9023-B83CC9BC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B13E9BD-F0EF-4D6D-9F1A-4A9312A1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EC50EAE-4CBF-4802-9156-92C2BBF6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2281758-90FF-427D-B697-C1ED87F6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A028F8-5001-431D-96EC-E89E1CA9BD94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993" name="TextBox 7">
            <a:extLst>
              <a:ext uri="{FF2B5EF4-FFF2-40B4-BE49-F238E27FC236}">
                <a16:creationId xmlns:a16="http://schemas.microsoft.com/office/drawing/2014/main" id="{F52A9DEE-DBA3-472C-981C-26960D0B4A64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41994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27493E2-919F-4FEF-B26B-990EA0A1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5" name="Group 35">
            <a:extLst>
              <a:ext uri="{FF2B5EF4-FFF2-40B4-BE49-F238E27FC236}">
                <a16:creationId xmlns:a16="http://schemas.microsoft.com/office/drawing/2014/main" id="{209B7D54-EC6F-42F4-9EF1-BD162CEADA90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CBF9D4-A346-4F2D-8FBA-BC848D5E795B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31DDDE-DC87-4CF6-AD7F-9536EF4834E7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96" name="Picture 3">
            <a:extLst>
              <a:ext uri="{FF2B5EF4-FFF2-40B4-BE49-F238E27FC236}">
                <a16:creationId xmlns:a16="http://schemas.microsoft.com/office/drawing/2014/main" id="{D43EE978-9FB9-454D-9E2C-D161585D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95350"/>
            <a:ext cx="663575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7" name="Group 33">
            <a:extLst>
              <a:ext uri="{FF2B5EF4-FFF2-40B4-BE49-F238E27FC236}">
                <a16:creationId xmlns:a16="http://schemas.microsoft.com/office/drawing/2014/main" id="{64061473-AC13-46FE-9D9C-1DBB6DE0FB50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35" name="Rounded Rectangle 13">
              <a:extLst>
                <a:ext uri="{FF2B5EF4-FFF2-40B4-BE49-F238E27FC236}">
                  <a16:creationId xmlns:a16="http://schemas.microsoft.com/office/drawing/2014/main" id="{836B676E-AB3B-499A-86A0-A67F71DE022C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41999" name="Picture 38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E0C6189-01ED-4D66-97AE-1EB5E22A5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39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FDC9746-C5C1-4EE3-9B24-A269E4747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Picture 40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73DDB9E-FA17-4708-B06E-FAFBBA169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2" name="Picture 41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71038376-A205-4CCA-B270-433E52159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3" name="Picture 42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0A1DBA85-935F-491D-97A4-F6E462F1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3691C2AF-3F83-43C9-84CD-CD13AD2AB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Dashboard Navigation Top/Bottom Filter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C50D12-350B-418D-9E84-99AE745E35D2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44036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381B05B-834D-47A3-8A6D-3069AAE6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AD90945-AEED-443B-8699-B6596C64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61F6CE2-791F-4B40-89FF-7F447976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E1C85A0-329D-493E-A1FB-37A993D6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F9B7E272-2414-409E-A09A-30574827335A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4041" name="TextBox 7">
            <a:extLst>
              <a:ext uri="{FF2B5EF4-FFF2-40B4-BE49-F238E27FC236}">
                <a16:creationId xmlns:a16="http://schemas.microsoft.com/office/drawing/2014/main" id="{C98A7841-4711-4194-8BC1-C7A3462BECB2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44042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B1B4882-16CD-4921-8472-F4624B58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3" name="Group 35">
            <a:extLst>
              <a:ext uri="{FF2B5EF4-FFF2-40B4-BE49-F238E27FC236}">
                <a16:creationId xmlns:a16="http://schemas.microsoft.com/office/drawing/2014/main" id="{5F4279E1-ED8F-4CD4-8AA5-CB454AB03E6E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98B245-9E30-4D85-BF14-83E3607BD023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0D83F4-B18C-42E6-B41D-0887EAAF8A84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44" name="Picture 5">
            <a:extLst>
              <a:ext uri="{FF2B5EF4-FFF2-40B4-BE49-F238E27FC236}">
                <a16:creationId xmlns:a16="http://schemas.microsoft.com/office/drawing/2014/main" id="{4964F85C-E356-45B1-B580-4D0AF4BD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141413"/>
            <a:ext cx="97028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9F1001-EB4B-419E-B75D-18D30DF84E68}"/>
              </a:ext>
            </a:extLst>
          </p:cNvPr>
          <p:cNvSpPr/>
          <p:nvPr/>
        </p:nvSpPr>
        <p:spPr>
          <a:xfrm>
            <a:off x="7826375" y="3670300"/>
            <a:ext cx="674688" cy="236538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4046" name="Group 20">
            <a:extLst>
              <a:ext uri="{FF2B5EF4-FFF2-40B4-BE49-F238E27FC236}">
                <a16:creationId xmlns:a16="http://schemas.microsoft.com/office/drawing/2014/main" id="{1D399F01-1117-4AC2-B054-2FF4482D2888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6F7C9D11-5764-47CB-B0E3-7FD8EC349D2A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44048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7CED1A51-D124-4A75-B830-D7DC45245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24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CEA8F1F-0093-43FF-BBB9-968656489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1D6C0D5-6FAC-45CD-BF13-C136B277C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A581936-A218-49DF-B347-326980D00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39A5A3B-7D49-4B51-BD07-F23696B34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308DCD7-8B87-426F-950C-23956DC50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Dashboard Navigation Number Filter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7878F-C2C9-4CC7-A95F-5A2F127E9030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46084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3F65FCC-8FE1-40D7-A8A0-C53F9A51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0AD50A9-E3E2-48C7-B7F1-C968A71E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11B91C-2C51-4EC5-A289-EF13CD08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5C59860-6CCD-4648-9629-7476287C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C6DA7B1D-87BE-4B0B-B2A8-80F6ABAEC648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6089" name="TextBox 7">
            <a:extLst>
              <a:ext uri="{FF2B5EF4-FFF2-40B4-BE49-F238E27FC236}">
                <a16:creationId xmlns:a16="http://schemas.microsoft.com/office/drawing/2014/main" id="{FC0D2C06-E607-4705-AB25-B43A84FDAEC1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46090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3C033EA-BE08-40F1-B3D3-E5DAD7F5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1" name="Group 35">
            <a:extLst>
              <a:ext uri="{FF2B5EF4-FFF2-40B4-BE49-F238E27FC236}">
                <a16:creationId xmlns:a16="http://schemas.microsoft.com/office/drawing/2014/main" id="{B996656C-2CD6-4373-BEF9-185B8EC4A6A5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85B5F0A-0ABF-43E3-BAB1-D9C6F7F532FA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D6B893-2FCC-47C6-A0B9-BC7D03385BF8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092" name="Picture 9">
            <a:extLst>
              <a:ext uri="{FF2B5EF4-FFF2-40B4-BE49-F238E27FC236}">
                <a16:creationId xmlns:a16="http://schemas.microsoft.com/office/drawing/2014/main" id="{28CB446F-4FA1-4A9A-82EF-F74A052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8550"/>
            <a:ext cx="97028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79B33FC-3F0A-406F-933C-AE94D94A6AAA}"/>
              </a:ext>
            </a:extLst>
          </p:cNvPr>
          <p:cNvSpPr/>
          <p:nvPr/>
        </p:nvSpPr>
        <p:spPr>
          <a:xfrm>
            <a:off x="8507413" y="3670300"/>
            <a:ext cx="1220787" cy="246063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6094" name="Group 22">
            <a:extLst>
              <a:ext uri="{FF2B5EF4-FFF2-40B4-BE49-F238E27FC236}">
                <a16:creationId xmlns:a16="http://schemas.microsoft.com/office/drawing/2014/main" id="{8E08C2F0-9ABA-45CE-91F0-AF7A67063599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E9D1EF43-0B6D-4DE7-AA42-4AE014474434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46096" name="Picture 24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1828063-AA24-444E-9F23-5E96E6819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5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5A5DECF-1922-40CB-8043-E9E796F73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7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493AB56-1CEB-4251-AC0B-99AFBC514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33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A259345-3C59-4867-A731-D59D4510A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34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71CB087-C2F5-4E81-8F08-2E621E0E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2AF7B789-585C-4A87-9669-AE694B012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Dashboard Navigation Indicator Filter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D487D5-8C62-4BAF-9BA8-7E32BF92A973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48132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DAE0E9C-BABC-4B01-A6D6-73FB43B1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0DA45C4-E216-468F-936C-E9F42358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7B8446E-3EE2-4CF3-B3B8-3881DA1C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CEAE329-97BB-48BA-9A4E-419C358E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E71EB17-8EB7-40B8-B8C4-1F1968C37B02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8137" name="TextBox 7">
            <a:extLst>
              <a:ext uri="{FF2B5EF4-FFF2-40B4-BE49-F238E27FC236}">
                <a16:creationId xmlns:a16="http://schemas.microsoft.com/office/drawing/2014/main" id="{999E47FD-79AD-4B89-9092-D664CDF567C6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48138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1759580-8D47-44DE-B95C-C1C2BB5F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9" name="Group 35">
            <a:extLst>
              <a:ext uri="{FF2B5EF4-FFF2-40B4-BE49-F238E27FC236}">
                <a16:creationId xmlns:a16="http://schemas.microsoft.com/office/drawing/2014/main" id="{17FA8193-10CE-4A76-87F7-3F6D755E30EA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33FA98-2F45-4F99-BC5F-A401E619B2C5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FC0ECB-98B9-48F8-8652-67B08E970C4A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140" name="Picture 5">
            <a:extLst>
              <a:ext uri="{FF2B5EF4-FFF2-40B4-BE49-F238E27FC236}">
                <a16:creationId xmlns:a16="http://schemas.microsoft.com/office/drawing/2014/main" id="{FC937ED7-3B0D-483E-81F7-98208069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130300"/>
            <a:ext cx="9702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421031-A25E-4834-BEFE-41C6C98887DB}"/>
              </a:ext>
            </a:extLst>
          </p:cNvPr>
          <p:cNvSpPr/>
          <p:nvPr/>
        </p:nvSpPr>
        <p:spPr>
          <a:xfrm>
            <a:off x="9728200" y="3692525"/>
            <a:ext cx="1220788" cy="246063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8142" name="Group 20">
            <a:extLst>
              <a:ext uri="{FF2B5EF4-FFF2-40B4-BE49-F238E27FC236}">
                <a16:creationId xmlns:a16="http://schemas.microsoft.com/office/drawing/2014/main" id="{8D8BC208-F750-48A8-8015-CCFF9986DE5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786B8C5A-E9E3-4007-AE49-34A8448CF59F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48144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288F7D4-78C1-4E14-8011-670DC0C2C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24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C2F576A-5F6A-4A40-B33E-F02094388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6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390A972-3216-4F9C-A3C1-781724175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7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482ACF9-3FE7-4792-BC53-A04705DB8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8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ADED0AC8-1FF9-4B87-87F9-F1851F0CA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BABE5A4-414B-4674-82EC-AEC18CE4E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Dashboard Navigation Indicator Filter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32BFFC-E431-4930-8AB9-6000B6A267DA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50180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B7BA2C4-F446-48BA-9222-90679F0AB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B3D0051-A458-47EC-95F4-04F26079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4DF5ED5-8C24-4C9C-9ACC-5B440659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6375A47-02D2-4CA1-AE14-88BE7119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77F3B7-B62D-4892-9885-A501B075F7A9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0185" name="TextBox 7">
            <a:extLst>
              <a:ext uri="{FF2B5EF4-FFF2-40B4-BE49-F238E27FC236}">
                <a16:creationId xmlns:a16="http://schemas.microsoft.com/office/drawing/2014/main" id="{B306463C-41CD-41B7-98EC-936EFCFF456A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50186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3A4B87E-BA40-41D0-AAD1-7A305900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7" name="Group 35">
            <a:extLst>
              <a:ext uri="{FF2B5EF4-FFF2-40B4-BE49-F238E27FC236}">
                <a16:creationId xmlns:a16="http://schemas.microsoft.com/office/drawing/2014/main" id="{B718E37C-555B-43BC-A89C-393457FAD3B6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7C737E-CE8D-41E2-88F3-7691AD7116EE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21D680-8001-43D1-8BF7-63DE3BE1BB83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8" name="Group 20">
            <a:extLst>
              <a:ext uri="{FF2B5EF4-FFF2-40B4-BE49-F238E27FC236}">
                <a16:creationId xmlns:a16="http://schemas.microsoft.com/office/drawing/2014/main" id="{A52F037C-986E-4B92-9956-3F47D1D5411F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1DD22A4B-D021-423F-A6E0-3B69613DDF4D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0191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14D82E7-4CC0-499A-9262-8AFA1B176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39C0FA6-2D42-49AC-9978-E3EC645BA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3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9B6C7AA-CA26-4D1B-B4C7-796F50F22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4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FCB32B4-6AA5-45E5-AD2B-56B6E2369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F39A3037-64C1-4F98-A844-BA3541611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9" name="Picture 2">
            <a:extLst>
              <a:ext uri="{FF2B5EF4-FFF2-40B4-BE49-F238E27FC236}">
                <a16:creationId xmlns:a16="http://schemas.microsoft.com/office/drawing/2014/main" id="{3C72C609-FCA7-4D7B-8D25-F0D56EC25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216025"/>
            <a:ext cx="97028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9063489-3D6F-4395-B6EF-4BF281366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E200DF-E3D2-4232-B6CA-CB05E8F3DEEA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52228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7D320E6-3E3E-4E0B-8602-6E4B2D42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04E94E0-6C77-4DA0-BF93-92DD3077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9B16CC0-DF62-4F33-911F-9F3B4702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0357160-F747-4CD8-93A2-A0BEB678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A30546BB-8150-4833-8869-CD92219CF15C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2233" name="TextBox 7">
            <a:extLst>
              <a:ext uri="{FF2B5EF4-FFF2-40B4-BE49-F238E27FC236}">
                <a16:creationId xmlns:a16="http://schemas.microsoft.com/office/drawing/2014/main" id="{577214D3-0376-4865-B4D6-D33F6D1EE9AE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52234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126F3E3-11F6-42A7-9AA0-7F9AB494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5" name="Group 35">
            <a:extLst>
              <a:ext uri="{FF2B5EF4-FFF2-40B4-BE49-F238E27FC236}">
                <a16:creationId xmlns:a16="http://schemas.microsoft.com/office/drawing/2014/main" id="{A544EF99-8DD6-44DC-AFF9-27D1904D2792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58EADA-CEE5-4D60-9140-98B939E9FBF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991F3C-2AFE-46C1-88C7-ADE74D884801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36" name="Group 20">
            <a:extLst>
              <a:ext uri="{FF2B5EF4-FFF2-40B4-BE49-F238E27FC236}">
                <a16:creationId xmlns:a16="http://schemas.microsoft.com/office/drawing/2014/main" id="{596402E0-58F5-481A-90AF-21CC4EE6E8A4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35715918-A25B-4223-9C78-09BCCE131030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2241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30A4C78-B8B3-431B-8C18-014C51FC3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2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7074343-9F67-4A6E-B444-ACBAA4211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3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8760849-C589-4BB7-AB98-15B364296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4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308F2EE-AF17-46F4-B7FA-2C05039E0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5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954FAB6-AF61-4E0F-B164-EDCE6925F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7" name="Picture 3">
            <a:extLst>
              <a:ext uri="{FF2B5EF4-FFF2-40B4-BE49-F238E27FC236}">
                <a16:creationId xmlns:a16="http://schemas.microsoft.com/office/drawing/2014/main" id="{751E20CE-2F5A-4A37-94DA-C738AB13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323975"/>
            <a:ext cx="97012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620BD6-2B94-47E1-94CE-6007612C3AAA}"/>
              </a:ext>
            </a:extLst>
          </p:cNvPr>
          <p:cNvSpPr/>
          <p:nvPr/>
        </p:nvSpPr>
        <p:spPr>
          <a:xfrm>
            <a:off x="1555750" y="2071688"/>
            <a:ext cx="3552825" cy="398462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239" name="TextBox 38">
            <a:extLst>
              <a:ext uri="{FF2B5EF4-FFF2-40B4-BE49-F238E27FC236}">
                <a16:creationId xmlns:a16="http://schemas.microsoft.com/office/drawing/2014/main" id="{C996BAEA-1784-407B-BF71-A9A80AF5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1998663"/>
            <a:ext cx="43164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400">
                <a:solidFill>
                  <a:srgbClr val="004C97"/>
                </a:solidFill>
              </a:rPr>
              <a:t>Click the Drop Down to select border pairs to compare</a:t>
            </a:r>
            <a:endParaRPr lang="LID8192" altLang="en-US" sz="1400">
              <a:solidFill>
                <a:srgbClr val="004C97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67B5F1E-FD92-4CE1-ACA9-57705FC1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EA6E47-E8AA-43CD-A6AB-3D8EFFF2B6FD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54276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B187CC9-96D1-482A-A12B-82F77427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71CCD2E-5886-40D6-BE79-586E6559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DB9A764-3FDC-4007-A0A7-E8149A3E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AF0015-D9D5-418B-A31C-70CC7689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D2FABE3-B476-4A68-99D5-7996B74B6BAF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4281" name="TextBox 7">
            <a:extLst>
              <a:ext uri="{FF2B5EF4-FFF2-40B4-BE49-F238E27FC236}">
                <a16:creationId xmlns:a16="http://schemas.microsoft.com/office/drawing/2014/main" id="{DBCA568F-3198-48DD-BB50-AB8CA03420D1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54282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B34ADAF-2B09-4521-9568-60D32CD2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3" name="Group 35">
            <a:extLst>
              <a:ext uri="{FF2B5EF4-FFF2-40B4-BE49-F238E27FC236}">
                <a16:creationId xmlns:a16="http://schemas.microsoft.com/office/drawing/2014/main" id="{11AC6F67-C7F6-41C0-966A-E193E02F8DF9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47EA54-812D-4FCA-B823-990558676CAB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25CC4AB-45B7-450D-9B39-DA6A2A26BCAD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4" name="Group 20">
            <a:extLst>
              <a:ext uri="{FF2B5EF4-FFF2-40B4-BE49-F238E27FC236}">
                <a16:creationId xmlns:a16="http://schemas.microsoft.com/office/drawing/2014/main" id="{8950E5DB-6026-413E-9D6F-343EA07A60F5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6469A18D-D1BC-45BA-A627-F842555A3C53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4289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0FD92032-DC90-4106-8A9F-A244EE83C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75AE4BB-AB16-4DD4-9B10-B3AAC0DCE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BA31311-5F40-4089-8E2B-DCCA4F06B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1F45584-A424-4A8F-96BA-77D05CC72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3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2215399-87AC-4FE8-9006-32CE46594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85" name="Picture 5">
            <a:extLst>
              <a:ext uri="{FF2B5EF4-FFF2-40B4-BE49-F238E27FC236}">
                <a16:creationId xmlns:a16="http://schemas.microsoft.com/office/drawing/2014/main" id="{56B60EFC-1EEB-4222-BB65-3D3BBA4B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450975"/>
            <a:ext cx="9702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Box 38">
            <a:extLst>
              <a:ext uri="{FF2B5EF4-FFF2-40B4-BE49-F238E27FC236}">
                <a16:creationId xmlns:a16="http://schemas.microsoft.com/office/drawing/2014/main" id="{428A2113-6B42-4A1E-81DC-99D0480D6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1920875"/>
            <a:ext cx="43164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400">
                <a:solidFill>
                  <a:srgbClr val="004C97"/>
                </a:solidFill>
              </a:rPr>
              <a:t>Scroll to find border pair of choice</a:t>
            </a:r>
            <a:endParaRPr lang="LID8192" altLang="en-US" sz="1400">
              <a:solidFill>
                <a:srgbClr val="004C97"/>
              </a:solidFill>
            </a:endParaRPr>
          </a:p>
        </p:txBody>
      </p:sp>
      <p:cxnSp>
        <p:nvCxnSpPr>
          <p:cNvPr id="10" name="Straight Arrow Connector 9">
            <a:hlinkClick r:id="rId15" action="ppaction://hlinksldjump"/>
            <a:extLst>
              <a:ext uri="{FF2B5EF4-FFF2-40B4-BE49-F238E27FC236}">
                <a16:creationId xmlns:a16="http://schemas.microsoft.com/office/drawing/2014/main" id="{D478EA37-9EF3-4692-A4F5-29FA87EFFB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6500" y="2235200"/>
            <a:ext cx="622300" cy="4095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4C9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EE41405-472A-4629-A86C-328C1174B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1 Border Pair Comparison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1D5-B3A8-484A-BAB8-D6FFC17B262D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56324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CC56762-7BC6-4731-901B-49BDF1E3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E177322-DA2E-4B70-893E-929143BC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57DE161-1612-4816-BBD6-0AD66EEC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504D538-31A5-487C-AA6A-37AA9FC7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70858E9D-4714-4F47-A4CE-9A3F64B4ADBD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6329" name="TextBox 7">
            <a:extLst>
              <a:ext uri="{FF2B5EF4-FFF2-40B4-BE49-F238E27FC236}">
                <a16:creationId xmlns:a16="http://schemas.microsoft.com/office/drawing/2014/main" id="{206819B0-B5C8-4F67-925B-83948105B47B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56330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35918D0-FE48-4A05-A688-678388D8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1" name="Group 35">
            <a:extLst>
              <a:ext uri="{FF2B5EF4-FFF2-40B4-BE49-F238E27FC236}">
                <a16:creationId xmlns:a16="http://schemas.microsoft.com/office/drawing/2014/main" id="{7600AEBC-F091-4436-A4AD-3FCB04397439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8F4ED1-045E-4510-AC80-414104A0FD29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72618CB-9CB8-41FE-8C6D-ABDDBD956407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32" name="Group 20">
            <a:extLst>
              <a:ext uri="{FF2B5EF4-FFF2-40B4-BE49-F238E27FC236}">
                <a16:creationId xmlns:a16="http://schemas.microsoft.com/office/drawing/2014/main" id="{91FCA782-243C-480C-8879-330360041195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22A29857-E2FC-45E9-91A4-BEC17F0C8348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6336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E5FFB54-C653-498B-984E-EB64FD652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7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363ADDC-193C-46BB-908D-52A2FD26D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8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DA3CDF8-562B-4AE5-83EE-06DEFD103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73A638F-A6E7-4010-A22D-72BAC1957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0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BC8C6A1-1D24-4799-AAE2-8BE22DD9E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33" name="Picture 5">
            <a:extLst>
              <a:ext uri="{FF2B5EF4-FFF2-40B4-BE49-F238E27FC236}">
                <a16:creationId xmlns:a16="http://schemas.microsoft.com/office/drawing/2014/main" id="{BF1413E2-0351-4C03-BA7D-28D635C8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412875"/>
            <a:ext cx="97028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5E5540-9C03-4682-A67A-8B65E93C5A34}"/>
              </a:ext>
            </a:extLst>
          </p:cNvPr>
          <p:cNvSpPr/>
          <p:nvPr/>
        </p:nvSpPr>
        <p:spPr>
          <a:xfrm>
            <a:off x="1701800" y="3025775"/>
            <a:ext cx="2943225" cy="284163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915C8D9-C81D-47DD-935C-5287457E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2 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479AC3-8278-4237-B6E4-5A197EA6F60A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58372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E9A4927-45B7-43EE-8738-1E6ED472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FF69B6D-B57E-4E32-86A3-FDC63579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2AC71AE-E05F-441A-9DE3-4288BF7F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37A2021-31CA-4F6D-873B-E49911C3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8051F6B8-4A1B-4D3F-B3A2-07192DF5EBEC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8377" name="TextBox 7">
            <a:extLst>
              <a:ext uri="{FF2B5EF4-FFF2-40B4-BE49-F238E27FC236}">
                <a16:creationId xmlns:a16="http://schemas.microsoft.com/office/drawing/2014/main" id="{F5A566E9-F17A-4FE3-A540-A4799AEBE69C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58378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A588B14-E67E-4552-A50B-526EF8AB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9" name="Group 35">
            <a:extLst>
              <a:ext uri="{FF2B5EF4-FFF2-40B4-BE49-F238E27FC236}">
                <a16:creationId xmlns:a16="http://schemas.microsoft.com/office/drawing/2014/main" id="{2FC9B53C-BE2A-4DEC-8F7E-72F07AF79987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700761C-0BE2-443A-9FC4-D995BF6CCD30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89044C1-3CE3-47D5-9276-1F1DF87E7719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80" name="Group 20">
            <a:extLst>
              <a:ext uri="{FF2B5EF4-FFF2-40B4-BE49-F238E27FC236}">
                <a16:creationId xmlns:a16="http://schemas.microsoft.com/office/drawing/2014/main" id="{4456432D-E775-41CC-8711-ED930C57BEC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E6771E8F-9989-4EFD-AB5C-D76E36C28AD5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58384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727E3F61-5D9F-4A7D-802D-178928D4C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5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6B86241-3D05-4975-83E5-260C0D89B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AA2F215-41D2-41CB-BAA4-D4BC0B303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FCD643C-456D-4714-BA7F-9FB2B9CE3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8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8C0BF4A-F344-48C1-B4D7-FC8B444D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81" name="Picture 2">
            <a:extLst>
              <a:ext uri="{FF2B5EF4-FFF2-40B4-BE49-F238E27FC236}">
                <a16:creationId xmlns:a16="http://schemas.microsoft.com/office/drawing/2014/main" id="{7E27902A-4190-4668-9F2A-6B6CA6C9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"/>
          <a:stretch>
            <a:fillRect/>
          </a:stretch>
        </p:blipFill>
        <p:spPr bwMode="auto">
          <a:xfrm>
            <a:off x="1522413" y="1403350"/>
            <a:ext cx="97012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497FC6-8D86-44C9-84A0-D6C1FBBBEC98}"/>
              </a:ext>
            </a:extLst>
          </p:cNvPr>
          <p:cNvSpPr/>
          <p:nvPr/>
        </p:nvSpPr>
        <p:spPr>
          <a:xfrm>
            <a:off x="1701800" y="3330575"/>
            <a:ext cx="2943225" cy="284163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B3A95B9-AB63-439B-904D-A19264714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3 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5A25B9-E6AD-4572-A3C2-F2C25B43D427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60420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CE95734-79D2-45B7-962F-7EEA5511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D216D6D-3371-4857-AFC5-55F6CB0C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2A6E9E3-A884-4EC7-BD39-59CA580F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9A07E3-EAEA-426A-993C-D6F79872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5927F64D-CD79-43EC-9235-12BE17502277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60425" name="TextBox 7">
            <a:extLst>
              <a:ext uri="{FF2B5EF4-FFF2-40B4-BE49-F238E27FC236}">
                <a16:creationId xmlns:a16="http://schemas.microsoft.com/office/drawing/2014/main" id="{8D3520DA-CC51-4315-B8C0-50598F53EC5A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60426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33A03A3-BCE6-4481-82C4-30C30B65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7" name="Group 35">
            <a:extLst>
              <a:ext uri="{FF2B5EF4-FFF2-40B4-BE49-F238E27FC236}">
                <a16:creationId xmlns:a16="http://schemas.microsoft.com/office/drawing/2014/main" id="{41153486-1146-4375-A49C-AEBCD2EEF0B1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1025E3-F7C1-4A86-891B-1EAC38C97CD2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55F775-A129-4EEC-A4DE-FDFC664D8021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28" name="Group 20">
            <a:extLst>
              <a:ext uri="{FF2B5EF4-FFF2-40B4-BE49-F238E27FC236}">
                <a16:creationId xmlns:a16="http://schemas.microsoft.com/office/drawing/2014/main" id="{FB4C38EE-068C-4F1A-B424-96EBB1FD4F71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56811193-0A07-4A14-81E9-5E17F9015A49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60432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ABE95B08-E594-41F0-AD61-676E782A3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3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54FB453-F95E-4713-B3B9-56A07DC21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4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6966C35-BF5B-4008-8FDC-579034480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5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ACC429D3-F0D9-4307-8250-E687B7CAB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6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DDD8C57-276D-4A61-8355-855792181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9" name="Picture 3">
            <a:extLst>
              <a:ext uri="{FF2B5EF4-FFF2-40B4-BE49-F238E27FC236}">
                <a16:creationId xmlns:a16="http://schemas.microsoft.com/office/drawing/2014/main" id="{CAAC6A82-0E85-41C4-A9FA-4831AEC3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436688"/>
            <a:ext cx="97012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1DCC8D-DD26-49AA-8E82-BBFC5736C4FB}"/>
              </a:ext>
            </a:extLst>
          </p:cNvPr>
          <p:cNvSpPr/>
          <p:nvPr/>
        </p:nvSpPr>
        <p:spPr>
          <a:xfrm>
            <a:off x="1655763" y="3403600"/>
            <a:ext cx="2943225" cy="282575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3F30377-4EF6-4157-BDFE-55DBC315B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96913"/>
            <a:ext cx="10879137" cy="814387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What does Power BI do?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1B67B91-497C-4120-A332-A8917190AF57}"/>
              </a:ext>
            </a:extLst>
          </p:cNvPr>
          <p:cNvSpPr txBox="1">
            <a:spLocks/>
          </p:cNvSpPr>
          <p:nvPr/>
        </p:nvSpPr>
        <p:spPr>
          <a:xfrm>
            <a:off x="877888" y="1450975"/>
            <a:ext cx="10879137" cy="6873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Power BI is a business analytics service that delivers insights to enable fast, informed decisions.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FAA008-97F6-4D9A-88A5-BB176463A03C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2395538"/>
            <a:ext cx="5497512" cy="1828800"/>
            <a:chOff x="648679" y="1796538"/>
            <a:chExt cx="4123346" cy="1371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FB5742-867E-400C-939C-1F7A4AA1D503}"/>
                </a:ext>
              </a:extLst>
            </p:cNvPr>
            <p:cNvSpPr txBox="1"/>
            <p:nvPr/>
          </p:nvSpPr>
          <p:spPr>
            <a:xfrm>
              <a:off x="1957243" y="1944176"/>
              <a:ext cx="2814782" cy="807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Transform data into stunning visuals and share them with colleagues on any device.</a:t>
              </a:r>
            </a:p>
          </p:txBody>
        </p:sp>
        <p:pic>
          <p:nvPicPr>
            <p:cNvPr id="7201" name="Picture 20">
              <a:extLst>
                <a:ext uri="{FF2B5EF4-FFF2-40B4-BE49-F238E27FC236}">
                  <a16:creationId xmlns:a16="http://schemas.microsoft.com/office/drawing/2014/main" id="{87127F18-AA06-472A-8E06-AEBEEE0D6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79" y="1796538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8F6FBB-2441-4533-8C21-87646B0BEEC9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111625"/>
            <a:ext cx="5224463" cy="1828800"/>
            <a:chOff x="638438" y="3083555"/>
            <a:chExt cx="3918655" cy="13716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25155B-FD3B-4314-89E2-62E78DAEBD37}"/>
                </a:ext>
              </a:extLst>
            </p:cNvPr>
            <p:cNvSpPr txBox="1"/>
            <p:nvPr/>
          </p:nvSpPr>
          <p:spPr>
            <a:xfrm>
              <a:off x="1923224" y="3231192"/>
              <a:ext cx="2633869" cy="807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Collaborate on and share customized dashboards and interactive reports.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7199" name="Picture 22">
              <a:extLst>
                <a:ext uri="{FF2B5EF4-FFF2-40B4-BE49-F238E27FC236}">
                  <a16:creationId xmlns:a16="http://schemas.microsoft.com/office/drawing/2014/main" id="{38A77715-D479-4ECB-882B-5A475781B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38" y="3083555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C5E34-0EBE-487A-90E6-F111C70CB1BE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2354263"/>
            <a:ext cx="4995863" cy="1828800"/>
            <a:chOff x="4543424" y="1765767"/>
            <a:chExt cx="3747147" cy="137160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41A428-1EA6-49B5-B3B9-E7D65CCD31C4}"/>
                </a:ext>
              </a:extLst>
            </p:cNvPr>
            <p:cNvSpPr txBox="1"/>
            <p:nvPr/>
          </p:nvSpPr>
          <p:spPr>
            <a:xfrm>
              <a:off x="5766278" y="1913405"/>
              <a:ext cx="2524293" cy="807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Visually explore and analyze data—on-premises and in the cloud—all in one view.</a:t>
              </a:r>
              <a:endParaRPr lang="en-US" sz="1867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7197" name="Picture 23">
              <a:extLst>
                <a:ext uri="{FF2B5EF4-FFF2-40B4-BE49-F238E27FC236}">
                  <a16:creationId xmlns:a16="http://schemas.microsoft.com/office/drawing/2014/main" id="{5B30C1C8-9B0B-44DA-8873-B2C3FF6F0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4" y="1765767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EDE63-E0F2-475E-B652-919B13038CB0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4111625"/>
            <a:ext cx="4995863" cy="1828800"/>
            <a:chOff x="4543424" y="3083555"/>
            <a:chExt cx="3747147" cy="13716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175CD4-8585-46F0-B728-C45CC82390F4}"/>
                </a:ext>
              </a:extLst>
            </p:cNvPr>
            <p:cNvSpPr txBox="1"/>
            <p:nvPr/>
          </p:nvSpPr>
          <p:spPr>
            <a:xfrm>
              <a:off x="5766278" y="3210952"/>
              <a:ext cx="2524293" cy="807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Scale across your organization with built-in governance and security.</a:t>
              </a:r>
              <a:endParaRPr lang="en-US" sz="1867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7195" name="Picture 25">
              <a:extLst>
                <a:ext uri="{FF2B5EF4-FFF2-40B4-BE49-F238E27FC236}">
                  <a16:creationId xmlns:a16="http://schemas.microsoft.com/office/drawing/2014/main" id="{46497E49-AF12-4C5E-A086-A89E5E789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4" y="3083555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5ADE80-8419-4F16-9A56-0C2B00092084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7177" name="Picture 28">
            <a:hlinkClick r:id="rId7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862460-45C6-4A61-AC27-5873E9A7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9">
            <a:hlinkClick r:id="rId9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D023D6D-3EB6-421B-8253-7292C393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1">
            <a:hlinkClick r:id="rId11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DD3DD92-36BE-4170-87C3-B2F20704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2">
            <a:hlinkClick r:id="rId13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BC917C8-3D75-41E0-9DA9-2BB34159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D45ABB8A-364A-4613-A48B-512816054154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182" name="TextBox 7">
            <a:extLst>
              <a:ext uri="{FF2B5EF4-FFF2-40B4-BE49-F238E27FC236}">
                <a16:creationId xmlns:a16="http://schemas.microsoft.com/office/drawing/2014/main" id="{B2527C96-F1A6-4EFD-BABB-EEE4D8F322DF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7183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D15AB2C-0DD8-40B5-80D3-CA9EFEB6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4" name="Group 35">
            <a:extLst>
              <a:ext uri="{FF2B5EF4-FFF2-40B4-BE49-F238E27FC236}">
                <a16:creationId xmlns:a16="http://schemas.microsoft.com/office/drawing/2014/main" id="{172829D4-FA3C-4E61-9A47-F39FB576E01A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A2DA26-89AB-45EB-9441-1CFEA8C94D3C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E6011E-32E7-483E-B9A3-17F901D04F54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5" name="Group 27">
            <a:extLst>
              <a:ext uri="{FF2B5EF4-FFF2-40B4-BE49-F238E27FC236}">
                <a16:creationId xmlns:a16="http://schemas.microsoft.com/office/drawing/2014/main" id="{6FF5DF9F-7511-44A8-A837-016F5810D9C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34" name="Rounded Rectangle 13">
              <a:extLst>
                <a:ext uri="{FF2B5EF4-FFF2-40B4-BE49-F238E27FC236}">
                  <a16:creationId xmlns:a16="http://schemas.microsoft.com/office/drawing/2014/main" id="{FBB222C0-B8D0-4D8E-99F4-39D4F35EBC5D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7187" name="Picture 34">
              <a:hlinkClick r:id="rId16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CE0A3AA-53F6-4C1E-8222-6726DBACF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8">
              <a:hlinkClick r:id="rId7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DB5825D-81B6-4A6A-B7A9-EF4A72D5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39">
              <a:hlinkClick r:id="rId17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E7460AE-16DA-40E8-B51D-8F18215EE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0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0D14310D-3784-40A3-BBEF-38044907F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41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2E809AC-304D-4D24-834F-A582184A5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FCD7EA2-0E22-4653-959A-461E6065A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4 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E328C6-AD33-4C82-B410-CE0F4D05F199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62468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B4FB36A-8CBE-41A9-92DF-45530D48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7C5BC92-D1BC-46B9-A001-CF3DE9C3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7E1263B-EA19-445A-9D9E-38CEFDA7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15B2D46-0E82-46A5-9D80-4D0759F9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20B11F52-62EC-4C57-B7A4-DB2E1C676F42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62473" name="TextBox 7">
            <a:extLst>
              <a:ext uri="{FF2B5EF4-FFF2-40B4-BE49-F238E27FC236}">
                <a16:creationId xmlns:a16="http://schemas.microsoft.com/office/drawing/2014/main" id="{77121462-79AD-4AA7-ADBB-80CD99767D74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62474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1BDEFA9-13EB-4B65-83E9-D0E66F43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5" name="Group 35">
            <a:extLst>
              <a:ext uri="{FF2B5EF4-FFF2-40B4-BE49-F238E27FC236}">
                <a16:creationId xmlns:a16="http://schemas.microsoft.com/office/drawing/2014/main" id="{73614B46-27CC-4F51-ADF0-A57354DE67B0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B22B531-6330-4846-8D21-C4A10C2FB515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72934C-A2E5-4B70-942E-7193130994C5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6" name="Group 20">
            <a:extLst>
              <a:ext uri="{FF2B5EF4-FFF2-40B4-BE49-F238E27FC236}">
                <a16:creationId xmlns:a16="http://schemas.microsoft.com/office/drawing/2014/main" id="{95252FF7-D5B5-43CC-8EBE-5CC8D4954665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77A4B5B5-EBAC-4E5B-A1E6-972CF5661B15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62480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F8E5D6D-E2D1-40A4-9374-113E39D8C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1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5A73EA0-920A-422A-9F4B-BCC2ECC20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2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BDBD14D-5224-4AAA-843D-C08EDEBC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3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3645B311-905D-4D44-9FD0-BFD533018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4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9CE1EE7-3454-413D-A505-D788BEB05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7" name="Picture 2">
            <a:extLst>
              <a:ext uri="{FF2B5EF4-FFF2-40B4-BE49-F238E27FC236}">
                <a16:creationId xmlns:a16="http://schemas.microsoft.com/office/drawing/2014/main" id="{4371DCCA-8BE6-4FC1-AD65-280185C8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392238"/>
            <a:ext cx="9701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054298-77A2-4FF0-8F8E-F067B362C9BB}"/>
              </a:ext>
            </a:extLst>
          </p:cNvPr>
          <p:cNvSpPr/>
          <p:nvPr/>
        </p:nvSpPr>
        <p:spPr>
          <a:xfrm>
            <a:off x="1665288" y="2843213"/>
            <a:ext cx="2943225" cy="284162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EEA7E559-ABB0-4606-A6ED-A04545B09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4000"/>
            <a:ext cx="10879137" cy="81597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4 Border Pair Comparison Visual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3B04A7-3693-4484-8271-125DC5DF405C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64516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E5E04FD-0C92-4A23-8A0A-839CF3DD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946462D-8437-4F56-A972-08CEAF54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0A2A069-815A-44C4-8E02-BDA516C9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A766ADD-FA90-4BB6-802F-9CDC370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2CB5D6DF-BA8D-4046-929D-ED54050ED83A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64521" name="TextBox 7">
            <a:extLst>
              <a:ext uri="{FF2B5EF4-FFF2-40B4-BE49-F238E27FC236}">
                <a16:creationId xmlns:a16="http://schemas.microsoft.com/office/drawing/2014/main" id="{C1185936-39A9-4F51-A5A3-445E9F6B70A5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64522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81BBD64-8B7E-4AD9-8A84-01012164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3" name="Group 35">
            <a:extLst>
              <a:ext uri="{FF2B5EF4-FFF2-40B4-BE49-F238E27FC236}">
                <a16:creationId xmlns:a16="http://schemas.microsoft.com/office/drawing/2014/main" id="{50226BD5-3103-403F-8A2C-EA02ECDDEC10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605EDA-4264-4E5E-8079-BEB2C3CBDED9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6BA816-1EAD-445E-AB5C-CCAA0AA3C0F4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24" name="Group 20">
            <a:extLst>
              <a:ext uri="{FF2B5EF4-FFF2-40B4-BE49-F238E27FC236}">
                <a16:creationId xmlns:a16="http://schemas.microsoft.com/office/drawing/2014/main" id="{7B931496-B26A-4B6D-98A4-06DFAC85D912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E447E040-8972-43C2-9C17-696B5742F9A3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64528" name="Picture 23">
              <a:hlinkClick r:id="rId12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152DC30-5F89-4D14-B8B0-92F46AC68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9" name="Picture 24">
              <a:hlinkClick r:id="rId1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9B2BB8D-D4A0-4AE2-8D2D-663A57F43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0" name="Picture 25">
              <a:hlinkClick r:id="rId3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CB4F2E6-A06B-44FE-88A1-AEC339457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1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7600FD1-FB33-4C5D-B442-DF864F143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2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7344E7BC-9832-467E-88E4-DB96307A4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49E8DC-47C8-4AB0-95A7-F94443DE6174}"/>
              </a:ext>
            </a:extLst>
          </p:cNvPr>
          <p:cNvSpPr/>
          <p:nvPr/>
        </p:nvSpPr>
        <p:spPr>
          <a:xfrm>
            <a:off x="1665288" y="2843213"/>
            <a:ext cx="2943225" cy="284162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4526" name="Picture 3">
            <a:extLst>
              <a:ext uri="{FF2B5EF4-FFF2-40B4-BE49-F238E27FC236}">
                <a16:creationId xmlns:a16="http://schemas.microsoft.com/office/drawing/2014/main" id="{B3FBAE3B-66D3-4574-AC5D-747FE5E8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387475"/>
            <a:ext cx="970121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D49C33D-D840-4C37-9EF6-DBBFB98E9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696913"/>
            <a:ext cx="10980737" cy="814387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Visualizations of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D5A11-2D90-4696-8A4E-2B88D8C0D08B}"/>
              </a:ext>
            </a:extLst>
          </p:cNvPr>
          <p:cNvSpPr/>
          <p:nvPr/>
        </p:nvSpPr>
        <p:spPr>
          <a:xfrm>
            <a:off x="885825" y="2209800"/>
            <a:ext cx="67706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Visualizations allow data to be represented in different ways, leading to insights into data relationships that may not be easily seen.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7C8A099-10B0-49A1-92B9-078DAFD1116E}"/>
              </a:ext>
            </a:extLst>
          </p:cNvPr>
          <p:cNvSpPr txBox="1">
            <a:spLocks/>
          </p:cNvSpPr>
          <p:nvPr/>
        </p:nvSpPr>
        <p:spPr>
          <a:xfrm>
            <a:off x="885825" y="1450975"/>
            <a:ext cx="10871200" cy="514350"/>
          </a:xfrm>
          <a:prstGeom prst="rect">
            <a:avLst/>
          </a:prstGeom>
        </p:spPr>
        <p:txBody>
          <a:bodyPr lIns="121920" tIns="60960" rIns="121920" bIns="6096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667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does visualizing data help users?</a:t>
            </a: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F5E437-775B-4DB5-8E5B-80AEA7D640F4}"/>
              </a:ext>
            </a:extLst>
          </p:cNvPr>
          <p:cNvSpPr/>
          <p:nvPr/>
        </p:nvSpPr>
        <p:spPr>
          <a:xfrm rot="16200000">
            <a:off x="8444706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6DA24F-5A19-4BA1-ABD2-648AF0F7BC22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1770063"/>
            <a:ext cx="1592262" cy="3495675"/>
            <a:chOff x="7249425" y="1327319"/>
            <a:chExt cx="1194821" cy="2622206"/>
          </a:xfrm>
        </p:grpSpPr>
        <p:pic>
          <p:nvPicPr>
            <p:cNvPr id="9246" name="Picture 2">
              <a:extLst>
                <a:ext uri="{FF2B5EF4-FFF2-40B4-BE49-F238E27FC236}">
                  <a16:creationId xmlns:a16="http://schemas.microsoft.com/office/drawing/2014/main" id="{FB219F44-B692-4968-9187-DDD341343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425" y="1327319"/>
              <a:ext cx="1194821" cy="119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5">
              <a:extLst>
                <a:ext uri="{FF2B5EF4-FFF2-40B4-BE49-F238E27FC236}">
                  <a16:creationId xmlns:a16="http://schemas.microsoft.com/office/drawing/2014/main" id="{D1A139F2-5BFE-46D5-ACC0-3DDE886C2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433" y="2123822"/>
              <a:ext cx="995684" cy="99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8">
              <a:extLst>
                <a:ext uri="{FF2B5EF4-FFF2-40B4-BE49-F238E27FC236}">
                  <a16:creationId xmlns:a16="http://schemas.microsoft.com/office/drawing/2014/main" id="{12B2CBB5-2819-46C3-970A-5704A8795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888" y="2953841"/>
              <a:ext cx="995684" cy="99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AD05E-4414-4FCE-A757-D13BD9A8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473325"/>
            <a:ext cx="23161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5CCEA65-D673-48BB-92F9-177B08BE6B44}"/>
              </a:ext>
            </a:extLst>
          </p:cNvPr>
          <p:cNvGrpSpPr>
            <a:grpSpLocks/>
          </p:cNvGrpSpPr>
          <p:nvPr/>
        </p:nvGrpSpPr>
        <p:grpSpPr bwMode="auto">
          <a:xfrm>
            <a:off x="9250363" y="2770188"/>
            <a:ext cx="577850" cy="1770062"/>
            <a:chOff x="6937233" y="2077203"/>
            <a:chExt cx="434321" cy="132841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6B1387-404E-4946-BC66-5266E5F9FA29}"/>
                </a:ext>
              </a:extLst>
            </p:cNvPr>
            <p:cNvCxnSpPr/>
            <p:nvPr/>
          </p:nvCxnSpPr>
          <p:spPr>
            <a:xfrm flipV="1">
              <a:off x="6949165" y="2077203"/>
              <a:ext cx="422389" cy="422948"/>
            </a:xfrm>
            <a:prstGeom prst="straightConnector1">
              <a:avLst/>
            </a:prstGeom>
            <a:ln>
              <a:solidFill>
                <a:srgbClr val="AA0000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E30B53-B05F-413D-9747-E08AD08FC052}"/>
                </a:ext>
              </a:extLst>
            </p:cNvPr>
            <p:cNvCxnSpPr/>
            <p:nvPr/>
          </p:nvCxnSpPr>
          <p:spPr>
            <a:xfrm flipV="1">
              <a:off x="6944392" y="2743198"/>
              <a:ext cx="422389" cy="0"/>
            </a:xfrm>
            <a:prstGeom prst="straightConnector1">
              <a:avLst/>
            </a:prstGeom>
            <a:ln>
              <a:solidFill>
                <a:srgbClr val="AA0000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5A7924-5013-4FB1-A3E0-32B5A8D4FC3D}"/>
                </a:ext>
              </a:extLst>
            </p:cNvPr>
            <p:cNvCxnSpPr/>
            <p:nvPr/>
          </p:nvCxnSpPr>
          <p:spPr>
            <a:xfrm>
              <a:off x="6937233" y="2987436"/>
              <a:ext cx="388980" cy="418183"/>
            </a:xfrm>
            <a:prstGeom prst="straightConnector1">
              <a:avLst/>
            </a:prstGeom>
            <a:ln>
              <a:solidFill>
                <a:srgbClr val="AA0000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2EC2151-27FE-46DC-9B0A-6B82F0E1B0D6}"/>
              </a:ext>
            </a:extLst>
          </p:cNvPr>
          <p:cNvSpPr/>
          <p:nvPr/>
        </p:nvSpPr>
        <p:spPr>
          <a:xfrm>
            <a:off x="927100" y="3441700"/>
            <a:ext cx="6096000" cy="2390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Power BI allows users to create and adjust visualizations based on their own needs as they look at data.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3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Users will be able to look at data from different perspectives and find insights into data relationships that help them make better informed decisions.</a:t>
            </a:r>
          </a:p>
        </p:txBody>
      </p:sp>
      <p:pic>
        <p:nvPicPr>
          <p:cNvPr id="9226" name="Picture 23">
            <a:hlinkClick r:id="rId7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A00A761-6EEA-4B5B-A7CE-18132086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4">
            <a:hlinkClick r:id="rId9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C1E4688-2245-46AA-A62F-6D77CA93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5">
            <a:hlinkClick r:id="rId11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75E4BEA-FF8C-4653-9E7E-F704E745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6">
            <a:hlinkClick r:id="rId13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8B3BBB9-DB5D-47B8-9CA3-3AEE7F3A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3BF4A141-18A7-443F-A0C6-0F3C011B8295}"/>
              </a:ext>
            </a:extLst>
          </p:cNvPr>
          <p:cNvSpPr/>
          <p:nvPr/>
        </p:nvSpPr>
        <p:spPr>
          <a:xfrm flipH="1" flipV="1">
            <a:off x="10671175" y="0"/>
            <a:ext cx="1520825" cy="1449388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4C97"/>
              </a:solidFill>
            </a:endParaRPr>
          </a:p>
        </p:txBody>
      </p:sp>
      <p:sp>
        <p:nvSpPr>
          <p:cNvPr id="9231" name="TextBox 7">
            <a:extLst>
              <a:ext uri="{FF2B5EF4-FFF2-40B4-BE49-F238E27FC236}">
                <a16:creationId xmlns:a16="http://schemas.microsoft.com/office/drawing/2014/main" id="{89772B97-0C58-43EE-AFB6-CD523A3880AC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9232" name="Picture 27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72BE75A-5115-41EA-9ACB-44115CD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32">
            <a:extLst>
              <a:ext uri="{FF2B5EF4-FFF2-40B4-BE49-F238E27FC236}">
                <a16:creationId xmlns:a16="http://schemas.microsoft.com/office/drawing/2014/main" id="{B78C5ABC-47C6-4120-A3AC-37BBB95A0D3E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563B69-B844-4BB7-A019-4276BCE3979F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33DBE5-FDF7-41E8-A89C-D406FBD7C2CA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4" name="Group 28">
            <a:extLst>
              <a:ext uri="{FF2B5EF4-FFF2-40B4-BE49-F238E27FC236}">
                <a16:creationId xmlns:a16="http://schemas.microsoft.com/office/drawing/2014/main" id="{00F2602E-1024-4CA9-BFF7-E02926D00EAA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DA6E4E2A-E599-473E-8FEA-AE3A2A08B119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9236" name="Picture 30">
              <a:hlinkClick r:id="rId16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D891908F-C726-443D-AE5B-97FAD9E44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37">
              <a:hlinkClick r:id="rId7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8318A98-6B61-429A-9FE1-1EA8E8632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38">
              <a:hlinkClick r:id="rId17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8FD4F08-5E93-4473-8566-A06930562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39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871D622-F97A-4CA6-A63B-3354BB28A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40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8AEB533-89F8-4B93-B358-9B8A02F7A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40FBA24-F756-407C-AC7B-6BDEEC70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r="-125"/>
          <a:stretch>
            <a:fillRect/>
          </a:stretch>
        </p:blipFill>
        <p:spPr bwMode="auto">
          <a:xfrm>
            <a:off x="-20638" y="0"/>
            <a:ext cx="1221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CB6379-7EE0-4F76-BD28-01A34D78C34F}"/>
              </a:ext>
            </a:extLst>
          </p:cNvPr>
          <p:cNvSpPr/>
          <p:nvPr/>
        </p:nvSpPr>
        <p:spPr>
          <a:xfrm>
            <a:off x="-19050" y="0"/>
            <a:ext cx="12211050" cy="6850063"/>
          </a:xfrm>
          <a:prstGeom prst="rect">
            <a:avLst/>
          </a:prstGeom>
          <a:solidFill>
            <a:srgbClr val="004C97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B4E364-AA12-4334-A56F-D56FE843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5" y="2684463"/>
            <a:ext cx="10979150" cy="8143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chemeClr val="bg1"/>
                </a:solidFill>
              </a:rPr>
              <a:t>How Do you Connect to the data in Power BI?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DC937FB-9CBE-4151-A342-B4F22CA058E5}"/>
              </a:ext>
            </a:extLst>
          </p:cNvPr>
          <p:cNvSpPr/>
          <p:nvPr/>
        </p:nvSpPr>
        <p:spPr>
          <a:xfrm flipH="1" flipV="1">
            <a:off x="10934700" y="0"/>
            <a:ext cx="1257300" cy="1268413"/>
          </a:xfrm>
          <a:prstGeom prst="rtTriangle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E3D7FC3-DDFD-4641-87DC-A1E66A003DF3}"/>
              </a:ext>
            </a:extLst>
          </p:cNvPr>
          <p:cNvSpPr txBox="1">
            <a:spLocks/>
          </p:cNvSpPr>
          <p:nvPr/>
        </p:nvSpPr>
        <p:spPr>
          <a:xfrm>
            <a:off x="582613" y="4152900"/>
            <a:ext cx="10980737" cy="1068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20" tIns="60960" rIns="121920" bIns="6096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This module will provide an overview on how Africa Borderlands is working to support the implementation of Power BI by providing data, reports, and trainings.</a:t>
            </a:r>
          </a:p>
        </p:txBody>
      </p:sp>
      <p:sp>
        <p:nvSpPr>
          <p:cNvPr id="34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C5EB38-051C-4E6E-8F66-49DF3DF6B2F4}"/>
              </a:ext>
            </a:extLst>
          </p:cNvPr>
          <p:cNvSpPr/>
          <p:nvPr/>
        </p:nvSpPr>
        <p:spPr>
          <a:xfrm rot="16200000">
            <a:off x="8444706" y="3137694"/>
            <a:ext cx="6884988" cy="609600"/>
          </a:xfrm>
          <a:prstGeom prst="rect">
            <a:avLst/>
          </a:prstGeom>
          <a:solidFill>
            <a:srgbClr val="39383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11272" name="Picture 14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628A006-AAA2-49BD-B567-4036C398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6D7753-55E3-4AD4-8D98-3B620FFD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>
            <a:hlinkClick r:id="rId8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902475E-018D-4F8B-A1BA-C9F96AB8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7">
            <a:hlinkClick r:id="rId10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70EBBC-82FA-42D1-9A71-18354DD3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7">
            <a:extLst>
              <a:ext uri="{FF2B5EF4-FFF2-40B4-BE49-F238E27FC236}">
                <a16:creationId xmlns:a16="http://schemas.microsoft.com/office/drawing/2014/main" id="{93876A93-8396-4723-9F59-42F34730A04E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Africa Borderlands Centre</a:t>
            </a:r>
          </a:p>
        </p:txBody>
      </p:sp>
      <p:pic>
        <p:nvPicPr>
          <p:cNvPr id="11277" name="Picture 18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E30AC66-24E7-4337-9D18-8C220033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8" name="Group 23">
            <a:extLst>
              <a:ext uri="{FF2B5EF4-FFF2-40B4-BE49-F238E27FC236}">
                <a16:creationId xmlns:a16="http://schemas.microsoft.com/office/drawing/2014/main" id="{BA121819-EF0B-4B53-AA91-FC59DDFE36E1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DE6915F-4990-4938-B635-72674CFD19B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25E021-FF07-4CCA-8D7B-19B71A586DC2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68C5ED-3FF9-4AAE-9748-96EC28F45456}"/>
              </a:ext>
            </a:extLst>
          </p:cNvPr>
          <p:cNvSpPr/>
          <p:nvPr/>
        </p:nvSpPr>
        <p:spPr>
          <a:xfrm rot="16200000">
            <a:off x="8444706" y="3137694"/>
            <a:ext cx="6884988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grpSp>
        <p:nvGrpSpPr>
          <p:cNvPr id="11280" name="Group 20">
            <a:extLst>
              <a:ext uri="{FF2B5EF4-FFF2-40B4-BE49-F238E27FC236}">
                <a16:creationId xmlns:a16="http://schemas.microsoft.com/office/drawing/2014/main" id="{DC02B2D1-97DB-4FF6-A3EC-14D2B381B00E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169B376F-44A0-4263-9E73-439FB4CCE8A8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11282" name="Picture 27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24DF2BF-18B5-4276-B336-03BADA6C0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8">
              <a:hlinkClick r:id="rId14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2EB53D6-5125-44DF-94DC-608B3ED01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9">
              <a:hlinkClick r:id="rId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77320F3-7E93-456F-850C-A905DEE4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30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09FAC0B-1505-49E3-A92A-7A79FB863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31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B5FDF892-501E-43AD-B4D3-2364D530C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15DD271-9029-4365-8A2A-D30E0557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96913"/>
            <a:ext cx="10879137" cy="814387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How to connect to data sources in Power Bi?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EC0B712-07C0-468A-9D1A-1FB0AF8D094C}"/>
              </a:ext>
            </a:extLst>
          </p:cNvPr>
          <p:cNvSpPr txBox="1">
            <a:spLocks/>
          </p:cNvSpPr>
          <p:nvPr/>
        </p:nvSpPr>
        <p:spPr>
          <a:xfrm>
            <a:off x="877888" y="1450975"/>
            <a:ext cx="10879137" cy="687388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Power BI is a business analytics service that delivers insights to enable fast, informed decisions.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B03F62-992F-48F4-82CA-39E75DD125AD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13317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48E27FE-D35D-41DE-90F3-AA01B0F7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8A77AFC-D756-47B6-A2E1-7D894E19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5052A07-C4B2-4394-986F-364FB142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6B233BB-90D9-48A2-8430-AFCC1183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82CEB314-623A-487D-BAC7-1D5C05C77E79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3322" name="TextBox 7">
            <a:extLst>
              <a:ext uri="{FF2B5EF4-FFF2-40B4-BE49-F238E27FC236}">
                <a16:creationId xmlns:a16="http://schemas.microsoft.com/office/drawing/2014/main" id="{38B5221C-83E7-4740-9DB9-A3BAC55D0A69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13323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BDB771C-8158-4BE2-A9B5-6EBCF1AD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Group 35">
            <a:extLst>
              <a:ext uri="{FF2B5EF4-FFF2-40B4-BE49-F238E27FC236}">
                <a16:creationId xmlns:a16="http://schemas.microsoft.com/office/drawing/2014/main" id="{8A761E50-4988-4DDD-A049-FD9C31F174D9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BA4F66F-EC99-41AD-B940-CB685DAB4271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AC4343-DB14-46EE-A623-021434B8C78E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5" name="Group 9">
            <a:extLst>
              <a:ext uri="{FF2B5EF4-FFF2-40B4-BE49-F238E27FC236}">
                <a16:creationId xmlns:a16="http://schemas.microsoft.com/office/drawing/2014/main" id="{34959DDB-263D-4894-B99D-422B0CC29C0A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1990725"/>
            <a:ext cx="8904287" cy="4795838"/>
            <a:chOff x="2274927" y="1990886"/>
            <a:chExt cx="8904038" cy="4796468"/>
          </a:xfrm>
        </p:grpSpPr>
        <p:pic>
          <p:nvPicPr>
            <p:cNvPr id="13333" name="Picture 2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DDD5967-43D1-40E8-B533-BFA85E74A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28" b="29407"/>
            <a:stretch>
              <a:fillRect/>
            </a:stretch>
          </p:blipFill>
          <p:spPr bwMode="auto">
            <a:xfrm>
              <a:off x="2274927" y="1990886"/>
              <a:ext cx="8904038" cy="479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4" name="Group 8">
              <a:extLst>
                <a:ext uri="{FF2B5EF4-FFF2-40B4-BE49-F238E27FC236}">
                  <a16:creationId xmlns:a16="http://schemas.microsoft.com/office/drawing/2014/main" id="{CC5A7F51-90F0-4CC3-B0C2-B9FCAFB7A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6566" y="2444911"/>
              <a:ext cx="2677797" cy="1061861"/>
              <a:chOff x="3006566" y="2444911"/>
              <a:chExt cx="2677797" cy="1061861"/>
            </a:xfrm>
          </p:grpSpPr>
          <p:sp>
            <p:nvSpPr>
              <p:cNvPr id="35" name="Action Button: Custom 11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BAF67862-C3E5-41BB-8E13-BCD2CFA91717}"/>
                  </a:ext>
                </a:extLst>
              </p:cNvPr>
              <p:cNvSpPr/>
              <p:nvPr/>
            </p:nvSpPr>
            <p:spPr>
              <a:xfrm>
                <a:off x="3006744" y="2444971"/>
                <a:ext cx="731818" cy="288963"/>
              </a:xfrm>
              <a:prstGeom prst="actionButtonBlank">
                <a:avLst/>
              </a:prstGeom>
              <a:noFill/>
              <a:ln w="38100">
                <a:solidFill>
                  <a:srgbClr val="004C9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\</a:t>
                </a:r>
              </a:p>
            </p:txBody>
          </p:sp>
          <p:cxnSp>
            <p:nvCxnSpPr>
              <p:cNvPr id="39" name="Elbow Connector 4">
                <a:extLst>
                  <a:ext uri="{FF2B5EF4-FFF2-40B4-BE49-F238E27FC236}">
                    <a16:creationId xmlns:a16="http://schemas.microsoft.com/office/drawing/2014/main" id="{BA806DE0-D116-4EC3-93B3-2926C91C7FD5}"/>
                  </a:ext>
                </a:extLst>
              </p:cNvPr>
              <p:cNvCxnSpPr>
                <a:cxnSpLocks/>
                <a:endCxn id="35" idx="0"/>
              </p:cNvCxnSpPr>
              <p:nvPr/>
            </p:nvCxnSpPr>
            <p:spPr>
              <a:xfrm rot="10800000">
                <a:off x="3738561" y="2589453"/>
                <a:ext cx="1946220" cy="917695"/>
              </a:xfrm>
              <a:prstGeom prst="bentConnector3">
                <a:avLst/>
              </a:prstGeom>
              <a:ln w="38100">
                <a:solidFill>
                  <a:srgbClr val="004C97"/>
                </a:solidFill>
                <a:prstDash val="sys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Text - &quot;Login&quot;">
              <a:extLst>
                <a:ext uri="{FF2B5EF4-FFF2-40B4-BE49-F238E27FC236}">
                  <a16:creationId xmlns:a16="http://schemas.microsoft.com/office/drawing/2014/main" id="{3F8A16FD-553E-40AB-A415-E3116175E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855" y="3328167"/>
              <a:ext cx="16384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4C97"/>
                  </a:solidFill>
                </a:rPr>
                <a:t>Click on Get Data</a:t>
              </a:r>
            </a:p>
          </p:txBody>
        </p:sp>
      </p:grpSp>
      <p:grpSp>
        <p:nvGrpSpPr>
          <p:cNvPr id="13326" name="Group 40">
            <a:extLst>
              <a:ext uri="{FF2B5EF4-FFF2-40B4-BE49-F238E27FC236}">
                <a16:creationId xmlns:a16="http://schemas.microsoft.com/office/drawing/2014/main" id="{62E889DA-12CB-4905-A287-43118203ABC5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A8432910-1664-4CDF-ACBE-6C12101B4D2D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13328" name="Picture 42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2D191C6B-FD5E-4DD6-A0EE-7B9371CA0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43">
              <a:hlinkClick r:id="rId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69705D46-522C-4F7D-9139-315F4C7DD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44">
              <a:hlinkClick r:id="rId1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690B461-9393-4462-821F-D2DFB38DB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5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BE26236-ED3C-49E8-BED2-2DBCC79CE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6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AB9B2D75-4B8B-4F4A-876A-A8899F3D1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A18056E-0CC0-45D2-8955-AB98B22A6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r>
              <a:rPr lang="en-US" altLang="en-US">
                <a:solidFill>
                  <a:srgbClr val="004C97"/>
                </a:solidFill>
              </a:rPr>
              <a:t>Connect to MY SQL as Power BI Data Source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B11C8B-48E7-411B-948B-9B02117EABD2}"/>
              </a:ext>
            </a:extLst>
          </p:cNvPr>
          <p:cNvSpPr/>
          <p:nvPr/>
        </p:nvSpPr>
        <p:spPr>
          <a:xfrm>
            <a:off x="-184150" y="696913"/>
            <a:ext cx="842963" cy="6338887"/>
          </a:xfrm>
          <a:prstGeom prst="roundRect">
            <a:avLst/>
          </a:prstGeom>
          <a:solidFill>
            <a:srgbClr val="004C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5D3DC0-9A1A-4B37-9491-3FAFFC67FCA4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15365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D25DBB7-ED78-41EF-9C76-818AB96F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9A3427A-555B-4EB4-99FB-CBD8E74E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758013E-DAF4-41BA-BCB2-00B18979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F1FECE3-48F0-48D6-AEB2-0A69470B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8E9F91B-05B0-4AA4-9336-C8892FF2F666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5370" name="TextBox 7">
            <a:extLst>
              <a:ext uri="{FF2B5EF4-FFF2-40B4-BE49-F238E27FC236}">
                <a16:creationId xmlns:a16="http://schemas.microsoft.com/office/drawing/2014/main" id="{093F641F-5D68-4624-B171-762D3226CAA9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15371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999D451-C6EC-4BCD-88BD-94E1F2BA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35">
            <a:extLst>
              <a:ext uri="{FF2B5EF4-FFF2-40B4-BE49-F238E27FC236}">
                <a16:creationId xmlns:a16="http://schemas.microsoft.com/office/drawing/2014/main" id="{71ADABFA-6FE8-406E-A21C-591455CEFC9C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882BB-B7CE-4F80-A83A-97956248EDE4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4434864-C9C8-4481-9009-A52BBBC88E35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3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FAB3B4-13EA-491C-AB6C-6E6ECCA7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17828" r="34290" b="17792"/>
          <a:stretch>
            <a:fillRect/>
          </a:stretch>
        </p:blipFill>
        <p:spPr bwMode="auto">
          <a:xfrm>
            <a:off x="1158875" y="1371600"/>
            <a:ext cx="45069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6887784-3FE9-4F7E-A260-37506BFAB753}"/>
              </a:ext>
            </a:extLst>
          </p:cNvPr>
          <p:cNvSpPr/>
          <p:nvPr/>
        </p:nvSpPr>
        <p:spPr>
          <a:xfrm>
            <a:off x="2824163" y="5470525"/>
            <a:ext cx="1176337" cy="220663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5375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CE825E-1E5A-4856-BD32-DAB9488D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17784" r="34338" b="17862"/>
          <a:stretch>
            <a:fillRect/>
          </a:stretch>
        </p:blipFill>
        <p:spPr bwMode="auto">
          <a:xfrm>
            <a:off x="6621463" y="1371600"/>
            <a:ext cx="4483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551B109-05D1-4C0D-9532-F882A36BF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Enter Server &amp; Database Details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3F18DD-7B7C-4B30-9844-837DB466CC33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17412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62F8848-7FBE-45E2-A1DF-A71DA8BF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31B60FE-F340-4475-B947-7BCF7299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3738CBB-CA73-43D3-A269-3B61E447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6CDE20-A317-41A7-9A75-16E8E57A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C92D247-F81D-4D97-9FD5-DD5E471A3452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7417" name="TextBox 7">
            <a:extLst>
              <a:ext uri="{FF2B5EF4-FFF2-40B4-BE49-F238E27FC236}">
                <a16:creationId xmlns:a16="http://schemas.microsoft.com/office/drawing/2014/main" id="{A8119DD2-4B55-4FD1-AB06-9C582D57AA0C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17418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0766E7E-B1B2-4AB2-B459-970C52E3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Group 35">
            <a:extLst>
              <a:ext uri="{FF2B5EF4-FFF2-40B4-BE49-F238E27FC236}">
                <a16:creationId xmlns:a16="http://schemas.microsoft.com/office/drawing/2014/main" id="{B412E852-C922-4B3F-814B-59310AAF72D7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A00AD2-368D-4E81-BDDD-E1B491D57D0D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67BBF4-F63D-45F7-B354-9EDFBD21F6BC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20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BD641C-71AD-4BCC-8488-8D3D861A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36943" r="31802" b="17166"/>
          <a:stretch>
            <a:fillRect/>
          </a:stretch>
        </p:blipFill>
        <p:spPr bwMode="auto">
          <a:xfrm>
            <a:off x="3214688" y="1609725"/>
            <a:ext cx="60325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Custom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5A9922-37EB-40D1-87CA-F9D494C72E5F}"/>
              </a:ext>
            </a:extLst>
          </p:cNvPr>
          <p:cNvSpPr/>
          <p:nvPr/>
        </p:nvSpPr>
        <p:spPr>
          <a:xfrm>
            <a:off x="7856538" y="5240338"/>
            <a:ext cx="477837" cy="220662"/>
          </a:xfrm>
          <a:prstGeom prst="actionButtonBlank">
            <a:avLst/>
          </a:prstGeom>
          <a:noFill/>
          <a:ln w="381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7422" name="Group 19">
            <a:extLst>
              <a:ext uri="{FF2B5EF4-FFF2-40B4-BE49-F238E27FC236}">
                <a16:creationId xmlns:a16="http://schemas.microsoft.com/office/drawing/2014/main" id="{F9FA49F6-F668-470F-BA8F-6B614AB4E762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2839FA5A-6F35-4284-B2A2-8EFAC737364A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17424" name="Picture 24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7017877-886A-44BB-B3CA-3C69E4CC8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5">
              <a:hlinkClick r:id="rId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15C9B00-29A6-4D3C-97C0-BD791623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7">
              <a:hlinkClick r:id="rId1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4D10FBF6-D531-4AF4-918F-5B707A0C7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33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99FE10A7-6068-49D5-8A36-60F216639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38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6E0F506-655A-4A81-AA2E-7DDCB3B83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FFE92B5-1A50-4F65-93B4-14A2585DA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88" y="635000"/>
            <a:ext cx="10879137" cy="814388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4C97"/>
                </a:solidFill>
              </a:rPr>
              <a:t>Enter Database Credentials</a:t>
            </a:r>
          </a:p>
        </p:txBody>
      </p:sp>
      <p:sp>
        <p:nvSpPr>
          <p:cNvPr id="31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43D217-5F54-4211-9C37-FB66865A3DCE}"/>
              </a:ext>
            </a:extLst>
          </p:cNvPr>
          <p:cNvSpPr/>
          <p:nvPr/>
        </p:nvSpPr>
        <p:spPr>
          <a:xfrm rot="16200000">
            <a:off x="8446294" y="3137694"/>
            <a:ext cx="6884988" cy="60960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chemeClr val="bg1"/>
                </a:solidFill>
              </a:rPr>
              <a:t>Continue</a:t>
            </a:r>
          </a:p>
        </p:txBody>
      </p:sp>
      <p:pic>
        <p:nvPicPr>
          <p:cNvPr id="19460" name="Picture 28">
            <a:hlinkClick r:id="rId3" action="ppaction://hlinksldjump" tooltip="Hom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AF408CD-F655-4818-BE7C-EDDE1A98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63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9">
            <a:hlinkClick r:id="rId5" action="ppaction://hlinksldjump" tooltip="How Does Power BI Work With Seattle U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9F886D-A484-45B1-9510-1074DF6E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11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1">
            <a:hlinkClick r:id="rId7" action="ppaction://hlinksldjump" tooltip="How Do I Navigate Power BI?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B21A036-489C-4C3F-BEC1-63172169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2">
            <a:hlinkClick r:id="rId9" action="ppaction://hlinksldjump" tooltip="End Presenta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5A6ED6C-EFDC-483A-8D7E-41D54793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5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40AD38CB-2CD6-4BF8-9394-1335EF767EF8}"/>
              </a:ext>
            </a:extLst>
          </p:cNvPr>
          <p:cNvSpPr/>
          <p:nvPr/>
        </p:nvSpPr>
        <p:spPr>
          <a:xfrm flipH="1" flipV="1">
            <a:off x="10671175" y="0"/>
            <a:ext cx="1520825" cy="1450975"/>
          </a:xfrm>
          <a:prstGeom prst="rtTriangle">
            <a:avLst/>
          </a:prstGeom>
          <a:solidFill>
            <a:srgbClr val="EDB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9465" name="TextBox 7">
            <a:extLst>
              <a:ext uri="{FF2B5EF4-FFF2-40B4-BE49-F238E27FC236}">
                <a16:creationId xmlns:a16="http://schemas.microsoft.com/office/drawing/2014/main" id="{06DDF481-93C6-455A-975E-CB94FDF111B7}"/>
              </a:ext>
            </a:extLst>
          </p:cNvPr>
          <p:cNvSpPr txBox="1">
            <a:spLocks noChangeArrowheads="1"/>
          </p:cNvSpPr>
          <p:nvPr/>
        </p:nvSpPr>
        <p:spPr bwMode="auto">
          <a:xfrm rot="2707373">
            <a:off x="10955338" y="125412"/>
            <a:ext cx="156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Africa Borderlands Centre</a:t>
            </a:r>
          </a:p>
        </p:txBody>
      </p:sp>
      <p:pic>
        <p:nvPicPr>
          <p:cNvPr id="19466" name="Picture 26" descr="A close up of a sign&#10;&#10;Description automatically generated">
            <a:hlinkClick r:id="" action="ppaction://hlinkshowjump?jump=previousslide" tooltip="Go Back a 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4FA369E-0D8A-4094-8B9B-68E8B36A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108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35">
            <a:extLst>
              <a:ext uri="{FF2B5EF4-FFF2-40B4-BE49-F238E27FC236}">
                <a16:creationId xmlns:a16="http://schemas.microsoft.com/office/drawing/2014/main" id="{8F565FF4-40E8-4B8B-81B1-9C49B0C82C59}"/>
              </a:ext>
            </a:extLst>
          </p:cNvPr>
          <p:cNvGrpSpPr>
            <a:grpSpLocks/>
          </p:cNvGrpSpPr>
          <p:nvPr/>
        </p:nvGrpSpPr>
        <p:grpSpPr bwMode="auto">
          <a:xfrm>
            <a:off x="-209550" y="1836738"/>
            <a:ext cx="868363" cy="2087562"/>
            <a:chOff x="-157418" y="1376979"/>
            <a:chExt cx="651627" cy="15667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9D1F3A-5490-48B0-A233-6EA19289C8C1}"/>
                </a:ext>
              </a:extLst>
            </p:cNvPr>
            <p:cNvCxnSpPr/>
            <p:nvPr/>
          </p:nvCxnSpPr>
          <p:spPr>
            <a:xfrm>
              <a:off x="-138358" y="1376979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CDE6C1-D2C7-40B1-95E1-99603A0DBE75}"/>
                </a:ext>
              </a:extLst>
            </p:cNvPr>
            <p:cNvCxnSpPr/>
            <p:nvPr/>
          </p:nvCxnSpPr>
          <p:spPr>
            <a:xfrm>
              <a:off x="-157418" y="2943687"/>
              <a:ext cx="632567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8" name="Group 2">
            <a:extLst>
              <a:ext uri="{FF2B5EF4-FFF2-40B4-BE49-F238E27FC236}">
                <a16:creationId xmlns:a16="http://schemas.microsoft.com/office/drawing/2014/main" id="{DF30C44D-92DC-4FBF-A5E3-04D8CA87E2E2}"/>
              </a:ext>
            </a:extLst>
          </p:cNvPr>
          <p:cNvGrpSpPr>
            <a:grpSpLocks/>
          </p:cNvGrpSpPr>
          <p:nvPr/>
        </p:nvGrpSpPr>
        <p:grpSpPr bwMode="auto">
          <a:xfrm>
            <a:off x="2284413" y="1717675"/>
            <a:ext cx="7148512" cy="4295775"/>
            <a:chOff x="2693359" y="1819105"/>
            <a:chExt cx="6517316" cy="3916334"/>
          </a:xfrm>
        </p:grpSpPr>
        <p:pic>
          <p:nvPicPr>
            <p:cNvPr id="19476" name="Picture 1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65B51BE-A398-4CD0-91BB-FC7739B1C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3" t="29449" r="31802" b="29836"/>
            <a:stretch>
              <a:fillRect/>
            </a:stretch>
          </p:blipFill>
          <p:spPr bwMode="auto">
            <a:xfrm>
              <a:off x="2693359" y="1819105"/>
              <a:ext cx="6517316" cy="391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ction Button: Custom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8A9EC3C-542D-4B99-885B-14D058504A4C}"/>
                </a:ext>
              </a:extLst>
            </p:cNvPr>
            <p:cNvSpPr/>
            <p:nvPr/>
          </p:nvSpPr>
          <p:spPr>
            <a:xfrm>
              <a:off x="7675061" y="5240470"/>
              <a:ext cx="583273" cy="221434"/>
            </a:xfrm>
            <a:prstGeom prst="actionButtonBlank">
              <a:avLst/>
            </a:prstGeom>
            <a:noFill/>
            <a:ln w="381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469" name="Group 20">
            <a:extLst>
              <a:ext uri="{FF2B5EF4-FFF2-40B4-BE49-F238E27FC236}">
                <a16:creationId xmlns:a16="http://schemas.microsoft.com/office/drawing/2014/main" id="{4848E839-A67B-4CDA-AB2F-CF753C3326F7}"/>
              </a:ext>
            </a:extLst>
          </p:cNvPr>
          <p:cNvGrpSpPr>
            <a:grpSpLocks/>
          </p:cNvGrpSpPr>
          <p:nvPr/>
        </p:nvGrpSpPr>
        <p:grpSpPr bwMode="auto">
          <a:xfrm>
            <a:off x="-184150" y="696913"/>
            <a:ext cx="842963" cy="6338887"/>
            <a:chOff x="-184020" y="696651"/>
            <a:chExt cx="842965" cy="6339149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74C740E-E00B-4C8B-A407-CA782B0FE387}"/>
                </a:ext>
              </a:extLst>
            </p:cNvPr>
            <p:cNvSpPr/>
            <p:nvPr/>
          </p:nvSpPr>
          <p:spPr>
            <a:xfrm>
              <a:off x="-184020" y="696651"/>
              <a:ext cx="842965" cy="6339149"/>
            </a:xfrm>
            <a:prstGeom prst="roundRect">
              <a:avLst/>
            </a:prstGeom>
            <a:solidFill>
              <a:srgbClr val="004C9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19471" name="Picture 23">
              <a:hlinkClick r:id="rId13" action="ppaction://hlinksldjump" tooltip="Hom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16DC297-62A4-40D7-9E46-177D01A16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96381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24">
              <a:hlinkClick r:id="rId3" action="ppaction://hlinksldjump" tooltip="How Does Power BI Work With Seattle U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0374CBF-BADB-4A08-9423-CEB73A58C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2012077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5">
              <a:hlinkClick r:id="rId14" action="ppaction://hlinksldjump" tooltip="How Do I Navigate Power BI?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E02C6E57-BD6D-4690-B6B6-D45395D4D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30603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7">
              <a:hlinkClick r:id="" action="ppaction://hlinkshowjump?jump=lastslide" tooltip="End Presentation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A49BC89-7553-4289-8A19-65EE19C33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51568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33" descr="A close up of a sign&#10;&#10;Description automatically generated">
              <a:hlinkClick r:id="" action="ppaction://hlinkshowjump?jump=previousslide" tooltip="Go Back a Slide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85E3A8D-3BC2-4C2B-86C0-18DB0F642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" y="410859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Office PowerPoint</Application>
  <PresentationFormat>Widescreen</PresentationFormat>
  <Paragraphs>182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Arial</vt:lpstr>
      <vt:lpstr>Calibri Light</vt:lpstr>
      <vt:lpstr>Office Theme</vt:lpstr>
      <vt:lpstr>How to navigate this  Interactive PowerPoint Presentation</vt:lpstr>
      <vt:lpstr>How does Power BI work with Africa Borderlands Centre?</vt:lpstr>
      <vt:lpstr>What does Power BI do?</vt:lpstr>
      <vt:lpstr>Visualizations of Data</vt:lpstr>
      <vt:lpstr>How Do you Connect to the data in Power BI?</vt:lpstr>
      <vt:lpstr>How to connect to data sources in Power Bi?</vt:lpstr>
      <vt:lpstr>Connect to MY SQL as Power BI Data Source </vt:lpstr>
      <vt:lpstr>Enter Server &amp; Database Details</vt:lpstr>
      <vt:lpstr>Enter Database Credentials</vt:lpstr>
      <vt:lpstr>Tables to Select</vt:lpstr>
      <vt:lpstr>Select the tables you need and Load the data</vt:lpstr>
      <vt:lpstr>Modelling the Data</vt:lpstr>
      <vt:lpstr>Relationships used to Map the data</vt:lpstr>
      <vt:lpstr>Database Schema Map</vt:lpstr>
      <vt:lpstr>Drill Down Visualization &amp; Navigation</vt:lpstr>
      <vt:lpstr>Filter Navigation – Click on Border Pair of Choice</vt:lpstr>
      <vt:lpstr>Select Indicator to Switch Municipality Coverage</vt:lpstr>
      <vt:lpstr>Indicator Change on Right Visual</vt:lpstr>
      <vt:lpstr>Visuals Used</vt:lpstr>
      <vt:lpstr>Table Visualization</vt:lpstr>
      <vt:lpstr>Dashboard Navigation Top/Bottom Filter</vt:lpstr>
      <vt:lpstr>Dashboard Navigation Number Filter</vt:lpstr>
      <vt:lpstr>Dashboard Navigation Indicator Filter</vt:lpstr>
      <vt:lpstr>Dashboard Navigation Indicator Filter</vt:lpstr>
      <vt:lpstr>Border Pair Comparison Visual</vt:lpstr>
      <vt:lpstr>Border Pair Comparison Visual</vt:lpstr>
      <vt:lpstr>1 Border Pair Comparison</vt:lpstr>
      <vt:lpstr>2 Border Pair Comparison Visual</vt:lpstr>
      <vt:lpstr>3 Border Pair Comparison Visual</vt:lpstr>
      <vt:lpstr>4 Border Pair Comparison Visual</vt:lpstr>
      <vt:lpstr>4 Border Pair Comparison Visual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2022-05-26T20:44:20Z</dcterms:modified>
  <cp:category/>
</cp:coreProperties>
</file>